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15" r:id="rId4"/>
    <p:sldId id="324" r:id="rId5"/>
    <p:sldId id="301" r:id="rId6"/>
    <p:sldId id="288" r:id="rId7"/>
    <p:sldId id="298" r:id="rId8"/>
    <p:sldId id="321"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D0DB3"/>
    <a:srgbClr val="FF9900"/>
    <a:srgbClr val="FF66CC"/>
    <a:srgbClr val="FFCCFF"/>
    <a:srgbClr val="6600CC"/>
    <a:srgbClr val="FF93FF"/>
    <a:srgbClr val="FF4F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6" autoAdjust="0"/>
    <p:restoredTop sz="94660"/>
  </p:normalViewPr>
  <p:slideViewPr>
    <p:cSldViewPr snapToGrid="0">
      <p:cViewPr varScale="1">
        <p:scale>
          <a:sx n="115" d="100"/>
          <a:sy n="115" d="100"/>
        </p:scale>
        <p:origin x="3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12/1/2023</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12/1/2023</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12/1/2023</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12/1/2023</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smtClean="0">
                <a:ln w="6350">
                  <a:solidFill>
                    <a:schemeClr val="tx1"/>
                  </a:solidFill>
                </a:ln>
                <a:solidFill>
                  <a:schemeClr val="bg1"/>
                </a:solidFill>
                <a:latin typeface="Impact" panose="020B0806030902050204" pitchFamily="34" charset="0"/>
              </a:rPr>
              <a:t>DECEMBER 2023</a:t>
            </a:r>
            <a:endParaRPr lang="en-US" sz="2400" b="1" dirty="0">
              <a:ln w="6350">
                <a:solidFill>
                  <a:schemeClr val="tx1"/>
                </a:solidFill>
              </a:ln>
              <a:solidFill>
                <a:schemeClr val="bg1"/>
              </a:solidFill>
              <a:latin typeface="Impact" panose="020B0806030902050204" pitchFamily="34" charset="0"/>
            </a:endParaRP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924874"/>
          </a:xfrm>
          <a:prstGeom prst="rect">
            <a:avLst/>
          </a:prstGeom>
          <a:noFill/>
        </p:spPr>
        <p:txBody>
          <a:bodyPr wrap="square">
            <a:spAutoFit/>
          </a:bodyPr>
          <a:lstStyle/>
          <a:p>
            <a:pPr marL="0" marR="0">
              <a:lnSpc>
                <a:spcPct val="107000"/>
              </a:lnSpc>
              <a:spcBef>
                <a:spcPts val="0"/>
              </a:spcBef>
              <a:spcAft>
                <a:spcPts val="80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Residents</a:t>
            </a: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a:t>
            </a:r>
          </a:p>
          <a:p>
            <a:r>
              <a:rPr lang="en-US" sz="1600" dirty="0">
                <a:solidFill>
                  <a:srgbClr val="0D0DB3"/>
                </a:solidFill>
              </a:rPr>
              <a:t>Traditionally, the holiday season is a festive time of year.  It is also a time when people are busy and become vulnerable to theft and other holiday crime.  We will continue our patrols in an effort to keep thieves out of the area.</a:t>
            </a:r>
          </a:p>
          <a:p>
            <a:endParaRPr lang="en-US" sz="1600" dirty="0">
              <a:solidFill>
                <a:srgbClr val="0D0DB3"/>
              </a:solidFill>
            </a:endParaRPr>
          </a:p>
          <a:p>
            <a:r>
              <a:rPr lang="en-US" sz="1600" dirty="0">
                <a:solidFill>
                  <a:srgbClr val="0D0DB3"/>
                </a:solidFill>
              </a:rPr>
              <a:t>Please be sure to properly secure your homes at all times. Even if you plan to be away only a few minutes, make sure to secure windows, doors, and remember to set your alarms.  If you plan on leaving town for a couple of days or longer, please call the Spring Valley Village Police Department to be placed on the House Watch List.</a:t>
            </a:r>
          </a:p>
          <a:p>
            <a:endParaRPr lang="en-US" sz="1600" dirty="0">
              <a:solidFill>
                <a:srgbClr val="0D0DB3"/>
              </a:solidFill>
            </a:endParaRPr>
          </a:p>
          <a:p>
            <a:r>
              <a:rPr lang="en-US" sz="1600" dirty="0">
                <a:solidFill>
                  <a:srgbClr val="0D0DB3"/>
                </a:solidFill>
              </a:rPr>
              <a:t>Remember, while out shopping to always; think about where you are and check the area to see who may be watching (especially when at the ATM).  Double check your vehicle to ensure it is locked, and upon returning to your car quickly enter your car, lock the doors and make sure that everything is still there.</a:t>
            </a:r>
          </a:p>
          <a:p>
            <a:endParaRPr lang="en-US" sz="1600" dirty="0">
              <a:solidFill>
                <a:srgbClr val="0D0DB3"/>
              </a:solidFill>
            </a:endParaRPr>
          </a:p>
          <a:p>
            <a:r>
              <a:rPr lang="en-US" sz="1600" dirty="0">
                <a:solidFill>
                  <a:srgbClr val="0D0DB3"/>
                </a:solidFill>
              </a:rPr>
              <a:t>Best wishes for a Merry Christmas and a magnificent New Year.</a:t>
            </a:r>
          </a:p>
          <a:p>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77745" y="763950"/>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237588" y="337625"/>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059405" y="284422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solidFill>
                  <a:srgbClr val="0D0DB3"/>
                </a:solidFill>
                <a:latin typeface="Agency FB" panose="020B0503020202020204" pitchFamily="34" charset="0"/>
              </a:rPr>
              <a:t>DECEMBER </a:t>
            </a:r>
            <a:r>
              <a:rPr lang="en-US" sz="4800" b="1" dirty="0" smtClean="0">
                <a:solidFill>
                  <a:srgbClr val="0D0DB3"/>
                </a:solidFill>
                <a:latin typeface="Agency FB" panose="020B0503020202020204" pitchFamily="34" charset="0"/>
              </a:rPr>
              <a:t>2023</a:t>
            </a:r>
            <a:endParaRPr lang="en-US" sz="4800" b="1" dirty="0">
              <a:solidFill>
                <a:srgbClr val="0D0DB3"/>
              </a:solidFill>
              <a:latin typeface="Agency FB" panose="020B0503020202020204" pitchFamily="34" charset="0"/>
            </a:endParaRP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2040839394"/>
              </p:ext>
            </p:extLst>
          </p:nvPr>
        </p:nvGraphicFramePr>
        <p:xfrm>
          <a:off x="276943" y="954642"/>
          <a:ext cx="6911109" cy="2269202"/>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438750">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367952">
                <a:tc>
                  <a:txBody>
                    <a:bodyPr/>
                    <a:lstStyle/>
                    <a:p>
                      <a:r>
                        <a:rPr lang="en-US" sz="1400" dirty="0" smtClean="0">
                          <a:solidFill>
                            <a:srgbClr val="0D0DB3"/>
                          </a:solidFill>
                        </a:rPr>
                        <a:t>DECEMBER</a:t>
                      </a:r>
                      <a:r>
                        <a:rPr lang="en-US" sz="1400" baseline="0" dirty="0" smtClean="0">
                          <a:solidFill>
                            <a:srgbClr val="0D0DB3"/>
                          </a:solidFill>
                        </a:rPr>
                        <a:t> 07, </a:t>
                      </a:r>
                      <a:r>
                        <a:rPr lang="en-US" sz="1400" baseline="0" dirty="0" smtClean="0">
                          <a:solidFill>
                            <a:srgbClr val="0D0DB3"/>
                          </a:solidFill>
                        </a:rPr>
                        <a:t>2023</a:t>
                      </a:r>
                      <a:endParaRPr lang="en-US" sz="1400" dirty="0">
                        <a:solidFill>
                          <a:srgbClr val="0D0DB3"/>
                        </a:solidFill>
                      </a:endParaRPr>
                    </a:p>
                  </a:txBody>
                  <a:tcPr/>
                </a:tc>
                <a:tc>
                  <a:txBody>
                    <a:bodyPr/>
                    <a:lstStyle/>
                    <a:p>
                      <a:r>
                        <a:rPr lang="en-US" sz="1400" dirty="0" smtClean="0">
                          <a:solidFill>
                            <a:srgbClr val="0D0DB3"/>
                          </a:solidFill>
                        </a:rPr>
                        <a:t>THURSDAY</a:t>
                      </a:r>
                      <a:endParaRPr lang="en-US" sz="1400" dirty="0">
                        <a:solidFill>
                          <a:srgbClr val="0D0DB3"/>
                        </a:solidFill>
                      </a:endParaRPr>
                    </a:p>
                  </a:txBody>
                  <a:tcPr/>
                </a:tc>
                <a:tc>
                  <a:txBody>
                    <a:bodyPr/>
                    <a:lstStyle/>
                    <a:p>
                      <a:r>
                        <a:rPr lang="en-US" sz="1400" b="1" dirty="0" smtClean="0">
                          <a:solidFill>
                            <a:srgbClr val="0D0DB3"/>
                          </a:solidFill>
                        </a:rPr>
                        <a:t>PEARL HARBOR REMEMBRANCE</a:t>
                      </a:r>
                      <a:r>
                        <a:rPr lang="en-US" sz="1400" b="1" baseline="0" dirty="0" smtClean="0">
                          <a:solidFill>
                            <a:srgbClr val="0D0DB3"/>
                          </a:solidFill>
                        </a:rPr>
                        <a:t> DAY</a:t>
                      </a:r>
                      <a:endParaRPr lang="en-US" sz="1400" b="1" dirty="0">
                        <a:solidFill>
                          <a:srgbClr val="0D0DB3"/>
                        </a:solidFill>
                      </a:endParaRPr>
                    </a:p>
                  </a:txBody>
                  <a:tcPr/>
                </a:tc>
                <a:extLst>
                  <a:ext uri="{0D108BD9-81ED-4DB2-BD59-A6C34878D82A}">
                    <a16:rowId xmlns:a16="http://schemas.microsoft.com/office/drawing/2014/main" val="3613032756"/>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D0DB3"/>
                          </a:solidFill>
                        </a:rPr>
                        <a:t>DECEMBER 21, </a:t>
                      </a:r>
                      <a:r>
                        <a:rPr lang="en-US" sz="1400" dirty="0" smtClean="0">
                          <a:solidFill>
                            <a:srgbClr val="0D0DB3"/>
                          </a:solidFill>
                        </a:rPr>
                        <a:t>2023</a:t>
                      </a:r>
                      <a:endParaRPr lang="en-US" sz="1400" dirty="0" smtClean="0">
                        <a:solidFill>
                          <a:srgbClr val="0D0DB3"/>
                        </a:solidFill>
                      </a:endParaRPr>
                    </a:p>
                  </a:txBody>
                  <a:tcPr/>
                </a:tc>
                <a:tc>
                  <a:txBody>
                    <a:bodyPr/>
                    <a:lstStyle/>
                    <a:p>
                      <a:r>
                        <a:rPr lang="en-US" sz="1400" dirty="0" smtClean="0">
                          <a:solidFill>
                            <a:srgbClr val="0D0DB3"/>
                          </a:solidFill>
                        </a:rPr>
                        <a:t>THURSDAY</a:t>
                      </a:r>
                      <a:endParaRPr lang="en-US" sz="1400" dirty="0">
                        <a:solidFill>
                          <a:srgbClr val="0D0DB3"/>
                        </a:solidFill>
                      </a:endParaRPr>
                    </a:p>
                  </a:txBody>
                  <a:tcPr/>
                </a:tc>
                <a:tc>
                  <a:txBody>
                    <a:bodyPr/>
                    <a:lstStyle/>
                    <a:p>
                      <a:r>
                        <a:rPr lang="en-US" sz="1400" b="1" dirty="0" smtClean="0">
                          <a:solidFill>
                            <a:srgbClr val="0D0DB3"/>
                          </a:solidFill>
                        </a:rPr>
                        <a:t>FIRST</a:t>
                      </a:r>
                      <a:r>
                        <a:rPr lang="en-US" sz="1400" b="1" baseline="0" dirty="0" smtClean="0">
                          <a:solidFill>
                            <a:srgbClr val="0D0DB3"/>
                          </a:solidFill>
                        </a:rPr>
                        <a:t> DAY OF WINTER (DECEMBER SOLSTICE)</a:t>
                      </a:r>
                      <a:endParaRPr lang="en-US" sz="1400" b="1" dirty="0">
                        <a:solidFill>
                          <a:srgbClr val="0D0DB3"/>
                        </a:solidFill>
                      </a:endParaRPr>
                    </a:p>
                  </a:txBody>
                  <a:tcPr/>
                </a:tc>
                <a:extLst>
                  <a:ext uri="{0D108BD9-81ED-4DB2-BD59-A6C34878D82A}">
                    <a16:rowId xmlns:a16="http://schemas.microsoft.com/office/drawing/2014/main" val="911416644"/>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D0DB3"/>
                          </a:solidFill>
                        </a:rPr>
                        <a:t>DECEMBER 24, </a:t>
                      </a:r>
                      <a:r>
                        <a:rPr lang="en-US" sz="1400" dirty="0" smtClean="0">
                          <a:solidFill>
                            <a:srgbClr val="0D0DB3"/>
                          </a:solidFill>
                        </a:rPr>
                        <a:t>2023</a:t>
                      </a:r>
                      <a:endParaRPr lang="en-US" sz="1400" dirty="0">
                        <a:solidFill>
                          <a:srgbClr val="0D0DB3"/>
                        </a:solidFill>
                      </a:endParaRPr>
                    </a:p>
                  </a:txBody>
                  <a:tcPr/>
                </a:tc>
                <a:tc>
                  <a:txBody>
                    <a:bodyPr/>
                    <a:lstStyle/>
                    <a:p>
                      <a:r>
                        <a:rPr lang="en-US" sz="1400" dirty="0" smtClean="0">
                          <a:solidFill>
                            <a:srgbClr val="0D0DB3"/>
                          </a:solidFill>
                        </a:rPr>
                        <a:t>SUNDAY</a:t>
                      </a:r>
                      <a:endParaRPr lang="en-US" sz="1400" dirty="0">
                        <a:solidFill>
                          <a:srgbClr val="0D0DB3"/>
                        </a:solidFill>
                      </a:endParaRPr>
                    </a:p>
                  </a:txBody>
                  <a:tcPr/>
                </a:tc>
                <a:tc>
                  <a:txBody>
                    <a:bodyPr/>
                    <a:lstStyle/>
                    <a:p>
                      <a:r>
                        <a:rPr lang="en-US" sz="1400" b="1" dirty="0" smtClean="0">
                          <a:solidFill>
                            <a:srgbClr val="0D0DB3"/>
                          </a:solidFill>
                        </a:rPr>
                        <a:t>CHRISTMAS EVE</a:t>
                      </a:r>
                      <a:endParaRPr lang="en-US" sz="1400" b="1" dirty="0">
                        <a:solidFill>
                          <a:srgbClr val="0D0DB3"/>
                        </a:solidFill>
                      </a:endParaRPr>
                    </a:p>
                  </a:txBody>
                  <a:tcPr/>
                </a:tc>
                <a:extLst>
                  <a:ext uri="{0D108BD9-81ED-4DB2-BD59-A6C34878D82A}">
                    <a16:rowId xmlns:a16="http://schemas.microsoft.com/office/drawing/2014/main" val="82292952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D0DB3"/>
                          </a:solidFill>
                        </a:rPr>
                        <a:t>DECEMBER 25, </a:t>
                      </a:r>
                      <a:r>
                        <a:rPr lang="en-US" sz="1400" dirty="0" smtClean="0">
                          <a:solidFill>
                            <a:srgbClr val="0D0DB3"/>
                          </a:solidFill>
                        </a:rPr>
                        <a:t>2023</a:t>
                      </a:r>
                      <a:endParaRPr lang="en-US" sz="1400" dirty="0" smtClean="0">
                        <a:solidFill>
                          <a:srgbClr val="0D0DB3"/>
                        </a:solidFill>
                      </a:endParaRPr>
                    </a:p>
                  </a:txBody>
                  <a:tcPr/>
                </a:tc>
                <a:tc>
                  <a:txBody>
                    <a:bodyPr/>
                    <a:lstStyle/>
                    <a:p>
                      <a:r>
                        <a:rPr lang="en-US" sz="1400" dirty="0" smtClean="0">
                          <a:solidFill>
                            <a:srgbClr val="0D0DB3"/>
                          </a:solidFill>
                        </a:rPr>
                        <a:t>MONDAY</a:t>
                      </a:r>
                      <a:endParaRPr lang="en-US" sz="1400" dirty="0">
                        <a:solidFill>
                          <a:srgbClr val="0D0DB3"/>
                        </a:solidFill>
                      </a:endParaRPr>
                    </a:p>
                  </a:txBody>
                  <a:tcPr/>
                </a:tc>
                <a:tc>
                  <a:txBody>
                    <a:bodyPr/>
                    <a:lstStyle/>
                    <a:p>
                      <a:r>
                        <a:rPr lang="en-US" sz="1400" b="1" dirty="0" smtClean="0">
                          <a:solidFill>
                            <a:srgbClr val="0D0DB3"/>
                          </a:solidFill>
                        </a:rPr>
                        <a:t>CHRISTMAS</a:t>
                      </a:r>
                      <a:r>
                        <a:rPr lang="en-US" sz="1400" b="1" baseline="0" dirty="0" smtClean="0">
                          <a:solidFill>
                            <a:srgbClr val="0D0DB3"/>
                          </a:solidFill>
                        </a:rPr>
                        <a:t> DAY</a:t>
                      </a:r>
                      <a:endParaRPr lang="en-US" sz="1400" b="1" dirty="0">
                        <a:solidFill>
                          <a:srgbClr val="0D0DB3"/>
                        </a:solidFill>
                      </a:endParaRPr>
                    </a:p>
                  </a:txBody>
                  <a:tcPr/>
                </a:tc>
                <a:extLst>
                  <a:ext uri="{0D108BD9-81ED-4DB2-BD59-A6C34878D82A}">
                    <a16:rowId xmlns:a16="http://schemas.microsoft.com/office/drawing/2014/main" val="426663805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D0DB3"/>
                          </a:solidFill>
                        </a:rPr>
                        <a:t>DECEMBER 31, </a:t>
                      </a:r>
                      <a:r>
                        <a:rPr lang="en-US" sz="1400" dirty="0" smtClean="0">
                          <a:solidFill>
                            <a:srgbClr val="0D0DB3"/>
                          </a:solidFill>
                        </a:rPr>
                        <a:t>2024</a:t>
                      </a:r>
                      <a:endParaRPr lang="en-US" sz="1400" dirty="0" smtClean="0">
                        <a:solidFill>
                          <a:srgbClr val="0D0DB3"/>
                        </a:solidFill>
                      </a:endParaRPr>
                    </a:p>
                  </a:txBody>
                  <a:tcPr/>
                </a:tc>
                <a:tc>
                  <a:txBody>
                    <a:bodyPr/>
                    <a:lstStyle/>
                    <a:p>
                      <a:r>
                        <a:rPr lang="en-US" sz="1400" dirty="0" smtClean="0">
                          <a:solidFill>
                            <a:srgbClr val="0D0DB3"/>
                          </a:solidFill>
                        </a:rPr>
                        <a:t>SUNDAY</a:t>
                      </a:r>
                      <a:endParaRPr lang="en-US" sz="1400" dirty="0">
                        <a:solidFill>
                          <a:srgbClr val="0D0DB3"/>
                        </a:solidFill>
                      </a:endParaRPr>
                    </a:p>
                  </a:txBody>
                  <a:tcPr/>
                </a:tc>
                <a:tc>
                  <a:txBody>
                    <a:bodyPr/>
                    <a:lstStyle/>
                    <a:p>
                      <a:r>
                        <a:rPr lang="en-US" sz="1400" b="1" dirty="0" smtClean="0">
                          <a:solidFill>
                            <a:srgbClr val="0D0DB3"/>
                          </a:solidFill>
                        </a:rPr>
                        <a:t>NEW YEAR’S EVE</a:t>
                      </a:r>
                      <a:endParaRPr lang="en-US" sz="1400" b="1" dirty="0">
                        <a:solidFill>
                          <a:srgbClr val="0D0DB3"/>
                        </a:solidFill>
                      </a:endParaRPr>
                    </a:p>
                  </a:txBody>
                  <a:tcPr/>
                </a:tc>
                <a:extLst>
                  <a:ext uri="{0D108BD9-81ED-4DB2-BD59-A6C34878D82A}">
                    <a16:rowId xmlns:a16="http://schemas.microsoft.com/office/drawing/2014/main" val="145550646"/>
                  </a:ext>
                </a:extLst>
              </a:tr>
            </a:tbl>
          </a:graphicData>
        </a:graphic>
      </p:graphicFrame>
      <p:pic>
        <p:nvPicPr>
          <p:cNvPr id="11" name="Picture 10" descr="Merry Christmas Card Free Stock Photo - Public Domain Picture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42647" y="3888711"/>
            <a:ext cx="2696308" cy="2220529"/>
          </a:xfrm>
          <a:prstGeom prst="rect">
            <a:avLst/>
          </a:prstGeom>
        </p:spPr>
      </p:pic>
      <p:pic>
        <p:nvPicPr>
          <p:cNvPr id="14" name="Picture 13" descr="Just Call Me Frank: Our Endeavour at Being Frank: Happy New Year: I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679" y="3745438"/>
            <a:ext cx="2552282" cy="2534782"/>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0607" y="3550488"/>
            <a:ext cx="2695396" cy="2729732"/>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0D0DB3"/>
                </a:solidFill>
                <a:latin typeface="Agency FB" panose="020B0503020202020204" pitchFamily="34" charset="0"/>
              </a:rPr>
              <a:t>Public Service Announcements (</a:t>
            </a:r>
            <a:r>
              <a:rPr lang="en-US" sz="2800" b="1" dirty="0" err="1" smtClean="0">
                <a:solidFill>
                  <a:srgbClr val="0D0DB3"/>
                </a:solidFill>
                <a:latin typeface="Agency FB" panose="020B0503020202020204" pitchFamily="34" charset="0"/>
              </a:rPr>
              <a:t>PSA</a:t>
            </a:r>
            <a:r>
              <a:rPr lang="en-US" sz="2800" b="1" dirty="0" smtClean="0">
                <a:solidFill>
                  <a:srgbClr val="0D0DB3"/>
                </a:solidFill>
                <a:latin typeface="Agency FB" panose="020B0503020202020204" pitchFamily="34" charset="0"/>
              </a:rPr>
              <a:t>) From Our Officers</a:t>
            </a:r>
            <a:endParaRPr lang="en-US" sz="2800" b="1" dirty="0">
              <a:solidFill>
                <a:srgbClr val="0D0DB3"/>
              </a:solidFill>
              <a:latin typeface="Agency FB" panose="020B0503020202020204" pitchFamily="34" charset="0"/>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314386"/>
          </a:xfrm>
          <a:prstGeom prst="rect">
            <a:avLst/>
          </a:prstGeom>
          <a:noFill/>
        </p:spPr>
        <p:txBody>
          <a:bodyPr wrap="square">
            <a:spAutoFit/>
          </a:bodyPr>
          <a:lstStyle/>
          <a:p>
            <a:r>
              <a:rPr lang="en-US" sz="1600" dirty="0">
                <a:solidFill>
                  <a:srgbClr val="FF0000"/>
                </a:solidFill>
              </a:rPr>
              <a:t>December is the month for increased delivery of packages.  Thieves “Porch Pirates” are aware of this. When expecting deliveries, especially large packages, have family or friends secure them out of sight. Let’s watch out for each other during this holiday season. </a:t>
            </a:r>
          </a:p>
          <a:p>
            <a:r>
              <a:rPr lang="en-US" sz="1600" dirty="0">
                <a:solidFill>
                  <a:srgbClr val="FF0000"/>
                </a:solidFill>
              </a:rPr>
              <a:t>						Corporal F. McClain</a:t>
            </a:r>
          </a:p>
          <a:p>
            <a:endParaRPr lang="en-US" sz="1600" dirty="0">
              <a:solidFill>
                <a:schemeClr val="bg1"/>
              </a:solidFill>
            </a:endParaRPr>
          </a:p>
          <a:p>
            <a:r>
              <a:rPr lang="en-US" sz="1600" dirty="0">
                <a:solidFill>
                  <a:srgbClr val="009900"/>
                </a:solidFill>
              </a:rPr>
              <a:t>Be aware of distraction crimes.  If approached by someone representing a utility company, make sure you observe or ask for credentials.  If you did not call the utility company do not allow anyone in your home to check for water or gas leaks.  Thieves will attempt to distract in order to enter your home for the purpose of theft.  If you feel uncertain, call the Spring Valley Village Police Dept.  Try to obtain an accurate description of the person and vehicle.</a:t>
            </a:r>
          </a:p>
          <a:p>
            <a:r>
              <a:rPr lang="en-US" sz="1600" dirty="0">
                <a:solidFill>
                  <a:srgbClr val="009900"/>
                </a:solidFill>
              </a:rPr>
              <a:t>						Sergeant C. Spriggs</a:t>
            </a:r>
          </a:p>
          <a:p>
            <a:endParaRPr lang="en-US" sz="1600" dirty="0">
              <a:solidFill>
                <a:srgbClr val="009900"/>
              </a:solidFill>
            </a:endParaRPr>
          </a:p>
          <a:p>
            <a:r>
              <a:rPr lang="en-US" sz="1600" dirty="0">
                <a:solidFill>
                  <a:srgbClr val="FF0000"/>
                </a:solidFill>
              </a:rPr>
              <a:t>Establish the 9 p.m. routine:  Each evening conduct a security check and verify that vehicles, residence, garages, gates, and backyard sheds are locked.  Activate exterior lights, security cameras, and alarm systems.  Remove all valuables from your vehicle.</a:t>
            </a:r>
          </a:p>
          <a:p>
            <a:r>
              <a:rPr lang="en-US" sz="1600" dirty="0">
                <a:solidFill>
                  <a:srgbClr val="FF0000"/>
                </a:solidFill>
              </a:rPr>
              <a:t>						Officer R. Moore</a:t>
            </a:r>
          </a:p>
          <a:p>
            <a:pPr marL="0" marR="0">
              <a:lnSpc>
                <a:spcPct val="107000"/>
              </a:lnSpc>
              <a:spcBef>
                <a:spcPts val="0"/>
              </a:spcBef>
              <a:spcAft>
                <a:spcPts val="80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36028" y="6157294"/>
            <a:ext cx="11655972" cy="661720"/>
          </a:xfrm>
          <a:prstGeom prst="rect">
            <a:avLst/>
          </a:prstGeom>
          <a:noFill/>
        </p:spPr>
        <p:txBody>
          <a:bodyPr wrap="square" rtlCol="0">
            <a:spAutoFit/>
          </a:bodyPr>
          <a:lstStyle/>
          <a:p>
            <a:pPr algn="ctr">
              <a:spcAft>
                <a:spcPts val="600"/>
              </a:spcAft>
            </a:pPr>
            <a:r>
              <a:rPr lang="en-US"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a:p>
            <a:pPr algn="ctr">
              <a:spcAft>
                <a:spcPts val="600"/>
              </a:spcAft>
            </a:pPr>
            <a:endParaRPr lang="en-US" sz="1400" b="1" dirty="0">
              <a:solidFill>
                <a:srgbClr val="0D0DB3"/>
              </a:solidFill>
              <a:latin typeface="Bahnschrift SemiCondensed" panose="020B0502040204020203" pitchFamily="34" charset="0"/>
              <a:cs typeface="Arial" panose="020B0604020202020204" pitchFamily="34" charset="0"/>
            </a:endParaRPr>
          </a:p>
        </p:txBody>
      </p:sp>
      <p:sp>
        <p:nvSpPr>
          <p:cNvPr id="3" name="TextBox 2"/>
          <p:cNvSpPr txBox="1"/>
          <p:nvPr/>
        </p:nvSpPr>
        <p:spPr>
          <a:xfrm>
            <a:off x="8819832" y="3105834"/>
            <a:ext cx="2785241" cy="646331"/>
          </a:xfrm>
          <a:prstGeom prst="rect">
            <a:avLst/>
          </a:prstGeom>
          <a:noFill/>
        </p:spPr>
        <p:txBody>
          <a:bodyPr wrap="square" rtlCol="0">
            <a:spAutoFit/>
          </a:bodyPr>
          <a:lstStyle/>
          <a:p>
            <a:pPr algn="ctr"/>
            <a:r>
              <a:rPr lang="en-US"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endParaRPr lang="en-US" dirty="0"/>
          </a:p>
        </p:txBody>
      </p:sp>
      <p:pic>
        <p:nvPicPr>
          <p:cNvPr id="9" name="Picture 8" descr="mike's web 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832" y="3954126"/>
            <a:ext cx="1979699" cy="1990696"/>
          </a:xfrm>
          <a:prstGeom prst="rect">
            <a:avLst/>
          </a:prstGeom>
        </p:spPr>
      </p:pic>
    </p:spTree>
    <p:extLst>
      <p:ext uri="{BB962C8B-B14F-4D97-AF65-F5344CB8AC3E}">
        <p14:creationId xmlns:p14="http://schemas.microsoft.com/office/powerpoint/2010/main" val="1619538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3925454" y="237182"/>
            <a:ext cx="8058958" cy="6383636"/>
          </a:xfrm>
          <a:prstGeom prst="rect">
            <a:avLst/>
          </a:prstGeom>
          <a:ln w="12700" cap="rnd" cmpd="sng">
            <a:noFill/>
          </a:ln>
          <a:effectLst>
            <a:glow rad="139700">
              <a:schemeClr val="accent1">
                <a:satMod val="175000"/>
                <a:alpha val="40000"/>
              </a:schemeClr>
            </a:glow>
          </a:effectLst>
        </p:spPr>
      </p:pic>
      <p:sp>
        <p:nvSpPr>
          <p:cNvPr id="2" name="TextBox 1"/>
          <p:cNvSpPr txBox="1"/>
          <p:nvPr/>
        </p:nvSpPr>
        <p:spPr>
          <a:xfrm>
            <a:off x="125089" y="237182"/>
            <a:ext cx="3675277" cy="6340197"/>
          </a:xfrm>
          <a:prstGeom prst="rect">
            <a:avLst/>
          </a:prstGeom>
          <a:noFill/>
        </p:spPr>
        <p:txBody>
          <a:bodyPr wrap="square" rtlCol="0">
            <a:spAutoFit/>
          </a:bodyPr>
          <a:lstStyle/>
          <a:p>
            <a:pPr algn="ctr"/>
            <a:endParaRPr lang="en-US" sz="2000" b="1" dirty="0">
              <a:solidFill>
                <a:srgbClr val="0D0DB3"/>
              </a:solidFill>
              <a:latin typeface="Arial Black" panose="020B0A04020102020204" pitchFamily="34" charset="0"/>
            </a:endParaRPr>
          </a:p>
          <a:p>
            <a:pPr algn="ctr"/>
            <a:r>
              <a:rPr lang="en-US" b="1" dirty="0">
                <a:solidFill>
                  <a:srgbClr val="0D0DB3"/>
                </a:solidFill>
                <a:latin typeface="Arial Black" panose="020B0A04020102020204" pitchFamily="34" charset="0"/>
              </a:rPr>
              <a:t>TIPS TO PREP BEFORE LEAVING</a:t>
            </a:r>
          </a:p>
          <a:p>
            <a:endParaRPr lang="en-US" sz="2000" dirty="0">
              <a:solidFill>
                <a:srgbClr val="0D0DB3"/>
              </a:solidFill>
            </a:endParaRPr>
          </a:p>
          <a:p>
            <a:endParaRPr lang="en-US" sz="1200" dirty="0">
              <a:solidFill>
                <a:srgbClr val="0D0DB3"/>
              </a:solidFill>
            </a:endParaRPr>
          </a:p>
          <a:p>
            <a:pPr marL="285750" indent="-285750">
              <a:buFont typeface="Wingdings" panose="05000000000000000000" pitchFamily="2" charset="2"/>
              <a:buChar char="q"/>
            </a:pPr>
            <a:r>
              <a:rPr lang="en-US" sz="1400" dirty="0">
                <a:solidFill>
                  <a:srgbClr val="0D0DB3"/>
                </a:solidFill>
              </a:rPr>
              <a:t>Close windows, blinds, curtains, shutters, lock all doors and garage.</a:t>
            </a:r>
          </a:p>
          <a:p>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timers on interior lights. This goes a long way in deterring burglars, who often look for crimes of opportunity.</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your thermostat accordingly, for unnecessary energy cost, but can also  help avoid unforeseen problems with you HVAC equipment.</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Take out the trash.</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Run garbage disposal until clear.</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Secure all valuables.</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Lock all vehicles that are at home.</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Turn on home security system.</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Arrange for pets left at home.</a:t>
            </a:r>
          </a:p>
        </p:txBody>
      </p:sp>
    </p:spTree>
    <p:extLst>
      <p:ext uri="{BB962C8B-B14F-4D97-AF65-F5344CB8AC3E}">
        <p14:creationId xmlns:p14="http://schemas.microsoft.com/office/powerpoint/2010/main" val="3900694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smtClean="0">
                <a:solidFill>
                  <a:srgbClr val="0D0DB3"/>
                </a:solidFill>
                <a:latin typeface="Agency FB" panose="020B0503020202020204" pitchFamily="34" charset="0"/>
              </a:rPr>
              <a:t>HILSHIRE VILLAGE</a:t>
            </a:r>
            <a:endParaRPr lang="en-US" sz="8000" b="1" dirty="0">
              <a:solidFill>
                <a:srgbClr val="0D0DB3"/>
              </a:solidFill>
              <a:latin typeface="Agency FB" panose="020B0503020202020204" pitchFamily="34" charset="0"/>
            </a:endParaRPr>
          </a:p>
          <a:p>
            <a:pPr>
              <a:lnSpc>
                <a:spcPct val="120000"/>
              </a:lnSpc>
            </a:pPr>
            <a:r>
              <a:rPr lang="en-US" sz="4800" b="1" dirty="0">
                <a:solidFill>
                  <a:srgbClr val="0D0DB3"/>
                </a:solidFill>
                <a:latin typeface="Agency FB" panose="020B0503020202020204" pitchFamily="34" charset="0"/>
              </a:rPr>
              <a:t>CALLS BY TYPE:    </a:t>
            </a:r>
            <a:r>
              <a:rPr lang="en-US" sz="4800" b="1" dirty="0" smtClean="0">
                <a:solidFill>
                  <a:srgbClr val="0D0DB3"/>
                </a:solidFill>
                <a:latin typeface="Agency FB" panose="020B0503020202020204" pitchFamily="34" charset="0"/>
              </a:rPr>
              <a:t>11/01/23 </a:t>
            </a:r>
            <a:r>
              <a:rPr lang="en-US" sz="4800" b="1" dirty="0">
                <a:solidFill>
                  <a:srgbClr val="0D0DB3"/>
                </a:solidFill>
                <a:latin typeface="Agency FB" panose="020B0503020202020204" pitchFamily="34" charset="0"/>
              </a:rPr>
              <a:t>THRU </a:t>
            </a:r>
            <a:r>
              <a:rPr lang="en-US" sz="4800" b="1" dirty="0" smtClean="0">
                <a:solidFill>
                  <a:srgbClr val="0D0DB3"/>
                </a:solidFill>
                <a:latin typeface="Agency FB" panose="020B0503020202020204" pitchFamily="34" charset="0"/>
              </a:rPr>
              <a:t>11/30/23</a:t>
            </a:r>
            <a:r>
              <a:rPr lang="en-US" sz="2200" b="1" dirty="0" smtClean="0">
                <a:solidFill>
                  <a:srgbClr val="0D0DB3"/>
                </a:solidFill>
                <a:latin typeface="Agency FB" panose="020B0503020202020204" pitchFamily="34" charset="0"/>
              </a:rPr>
              <a:t> </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endParaRPr lang="en-US" sz="1200" b="1" dirty="0" smtClean="0">
              <a:solidFill>
                <a:srgbClr val="0D0DB3"/>
              </a:solidFill>
              <a:latin typeface="Bahnschrift SemiCondensed" panose="020B0502040204020203" pitchFamily="34" charset="0"/>
              <a:cs typeface="Arial" panose="020B0604020202020204" pitchFamily="34" charset="0"/>
            </a:endParaRPr>
          </a:p>
          <a:p>
            <a:pPr algn="ctr">
              <a:spcAft>
                <a:spcPts val="600"/>
              </a:spcAft>
            </a:pPr>
            <a:r>
              <a:rPr lang="en-US" sz="1200" b="1" dirty="0" smtClean="0">
                <a:solidFill>
                  <a:srgbClr val="0D0DB3"/>
                </a:solidFill>
                <a:latin typeface="Bahnschrift SemiCondensed" panose="020B0502040204020203" pitchFamily="34" charset="0"/>
                <a:cs typeface="Arial" panose="020B0604020202020204" pitchFamily="34" charset="0"/>
              </a:rPr>
              <a:t> </a:t>
            </a:r>
            <a:r>
              <a:rPr lang="en-US" sz="12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953" y="1462968"/>
            <a:ext cx="3166365" cy="4871330"/>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1583484616"/>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smtClean="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dirty="0" smtClean="0">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127060" y="440784"/>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079911" y="373127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5763490" y="5962208"/>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12" name="Title 1">
            <a:extLst>
              <a:ext uri="{FF2B5EF4-FFF2-40B4-BE49-F238E27FC236}">
                <a16:creationId xmlns:a16="http://schemas.microsoft.com/office/drawing/2014/main" id="{4BFEC660-6AAE-4008-9327-02157C1A930B}"/>
              </a:ext>
            </a:extLst>
          </p:cNvPr>
          <p:cNvSpPr txBox="1">
            <a:spLocks/>
          </p:cNvSpPr>
          <p:nvPr/>
        </p:nvSpPr>
        <p:spPr>
          <a:xfrm>
            <a:off x="0" y="0"/>
            <a:ext cx="7188052" cy="1004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endParaRPr lang="en-US" sz="2200" b="1" dirty="0">
              <a:solidFill>
                <a:srgbClr val="0D0DB3"/>
              </a:solidFill>
              <a:latin typeface="Agency FB" panose="020B0503020202020204" pitchFamily="34" charset="0"/>
            </a:endParaRP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801238" y="458641"/>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90724" y="352549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179" y="325368"/>
            <a:ext cx="4214982" cy="5978035"/>
          </a:xfrm>
          <a:prstGeom prst="rect">
            <a:avLst/>
          </a:prstGeom>
        </p:spPr>
      </p:pic>
    </p:spTree>
    <p:extLst>
      <p:ext uri="{BB962C8B-B14F-4D97-AF65-F5344CB8AC3E}">
        <p14:creationId xmlns:p14="http://schemas.microsoft.com/office/powerpoint/2010/main" val="22910084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13311</TotalTime>
  <Words>827</Words>
  <Application>Microsoft Office PowerPoint</Application>
  <PresentationFormat>Widescreen</PresentationFormat>
  <Paragraphs>114</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Agency FB</vt:lpstr>
      <vt:lpstr>Aharoni</vt:lpstr>
      <vt:lpstr>Arial</vt:lpstr>
      <vt:lpstr>Arial Black</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Deborah A. Gonzalez</cp:lastModifiedBy>
  <cp:revision>140</cp:revision>
  <cp:lastPrinted>2022-08-01T09:19:45Z</cp:lastPrinted>
  <dcterms:created xsi:type="dcterms:W3CDTF">2022-04-29T05:53:13Z</dcterms:created>
  <dcterms:modified xsi:type="dcterms:W3CDTF">2023-12-01T13:43:19Z</dcterms:modified>
</cp:coreProperties>
</file>