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96" r:id="rId2"/>
    <p:sldId id="289" r:id="rId3"/>
    <p:sldId id="327" r:id="rId4"/>
    <p:sldId id="330" r:id="rId5"/>
    <p:sldId id="332" r:id="rId6"/>
    <p:sldId id="333" r:id="rId7"/>
    <p:sldId id="288" r:id="rId8"/>
    <p:sldId id="298" r:id="rId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0DB3"/>
    <a:srgbClr val="FF9900"/>
    <a:srgbClr val="FF66CC"/>
    <a:srgbClr val="FFCCFF"/>
    <a:srgbClr val="6600CC"/>
    <a:srgbClr val="FF93FF"/>
    <a:srgbClr val="FF4FFF"/>
    <a:srgbClr val="FF99FF"/>
    <a:srgbClr val="FF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103" d="100"/>
          <a:sy n="103"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B1ABBFE-1A53-4EFE-8516-8FF6F3D6A101}"/>
              </a:ext>
            </a:extLst>
          </p:cNvPr>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a:extLst>
              <a:ext uri="{FF2B5EF4-FFF2-40B4-BE49-F238E27FC236}">
                <a16:creationId xmlns:a16="http://schemas.microsoft.com/office/drawing/2014/main" id="{9655B948-395A-4D67-AF4C-EED59EF329D5}"/>
              </a:ext>
            </a:extLst>
          </p:cNvPr>
          <p:cNvSpPr>
            <a:spLocks noGrp="1"/>
          </p:cNvSpPr>
          <p:nvPr>
            <p:ph type="dt" sz="quarter" idx="1"/>
          </p:nvPr>
        </p:nvSpPr>
        <p:spPr>
          <a:xfrm>
            <a:off x="3970938" y="1"/>
            <a:ext cx="3037840" cy="463407"/>
          </a:xfrm>
          <a:prstGeom prst="rect">
            <a:avLst/>
          </a:prstGeom>
        </p:spPr>
        <p:txBody>
          <a:bodyPr vert="horz" lIns="92803" tIns="46402" rIns="92803" bIns="46402" rtlCol="0"/>
          <a:lstStyle>
            <a:lvl1pPr algn="r">
              <a:defRPr sz="1200"/>
            </a:lvl1pPr>
          </a:lstStyle>
          <a:p>
            <a:fld id="{9E190B0C-A475-4E50-A63F-CB1C10C29024}" type="datetime1">
              <a:rPr lang="en-US" smtClean="0"/>
              <a:t>9/1/2025</a:t>
            </a:fld>
            <a:endParaRPr lang="en-US"/>
          </a:p>
        </p:txBody>
      </p:sp>
      <p:sp>
        <p:nvSpPr>
          <p:cNvPr id="4" name="Footer Placeholder 3">
            <a:extLst>
              <a:ext uri="{FF2B5EF4-FFF2-40B4-BE49-F238E27FC236}">
                <a16:creationId xmlns:a16="http://schemas.microsoft.com/office/drawing/2014/main" id="{D265400D-58E9-4DFE-B92F-09872D2E1D6E}"/>
              </a:ext>
            </a:extLst>
          </p:cNvPr>
          <p:cNvSpPr>
            <a:spLocks noGrp="1"/>
          </p:cNvSpPr>
          <p:nvPr>
            <p:ph type="ftr" sz="quarter" idx="2"/>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17C8963-ECC3-4CBD-AB7B-4D35505D7914}"/>
              </a:ext>
            </a:extLst>
          </p:cNvPr>
          <p:cNvSpPr>
            <a:spLocks noGrp="1"/>
          </p:cNvSpPr>
          <p:nvPr>
            <p:ph type="sldNum" sz="quarter" idx="3"/>
          </p:nvPr>
        </p:nvSpPr>
        <p:spPr>
          <a:xfrm>
            <a:off x="3970938" y="8772670"/>
            <a:ext cx="3037840" cy="463406"/>
          </a:xfrm>
          <a:prstGeom prst="rect">
            <a:avLst/>
          </a:prstGeom>
        </p:spPr>
        <p:txBody>
          <a:bodyPr vert="horz" lIns="92803" tIns="46402" rIns="92803" bIns="46402" rtlCol="0" anchor="b"/>
          <a:lstStyle>
            <a:lvl1pPr algn="r">
              <a:defRPr sz="1200"/>
            </a:lvl1pPr>
          </a:lstStyle>
          <a:p>
            <a:fld id="{791792AC-2E0C-4431-AF82-B2B503DFDB7F}" type="slidenum">
              <a:rPr lang="en-US" smtClean="0"/>
              <a:t>‹#›</a:t>
            </a:fld>
            <a:endParaRPr lang="en-US"/>
          </a:p>
        </p:txBody>
      </p:sp>
    </p:spTree>
    <p:extLst>
      <p:ext uri="{BB962C8B-B14F-4D97-AF65-F5344CB8AC3E}">
        <p14:creationId xmlns:p14="http://schemas.microsoft.com/office/powerpoint/2010/main" val="243312573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3407"/>
          </a:xfrm>
          <a:prstGeom prst="rect">
            <a:avLst/>
          </a:prstGeom>
        </p:spPr>
        <p:txBody>
          <a:bodyPr vert="horz" lIns="92803" tIns="46402" rIns="92803" bIns="46402" rtlCol="0"/>
          <a:lstStyle>
            <a:lvl1pPr algn="l">
              <a:defRPr sz="1200"/>
            </a:lvl1pPr>
          </a:lstStyle>
          <a:p>
            <a:endParaRPr lang="en-US"/>
          </a:p>
        </p:txBody>
      </p:sp>
      <p:sp>
        <p:nvSpPr>
          <p:cNvPr id="3" name="Date Placeholder 2"/>
          <p:cNvSpPr>
            <a:spLocks noGrp="1"/>
          </p:cNvSpPr>
          <p:nvPr>
            <p:ph type="dt" idx="1"/>
          </p:nvPr>
        </p:nvSpPr>
        <p:spPr>
          <a:xfrm>
            <a:off x="3970938" y="1"/>
            <a:ext cx="3037840" cy="463407"/>
          </a:xfrm>
          <a:prstGeom prst="rect">
            <a:avLst/>
          </a:prstGeom>
        </p:spPr>
        <p:txBody>
          <a:bodyPr vert="horz" lIns="92803" tIns="46402" rIns="92803" bIns="46402" rtlCol="0"/>
          <a:lstStyle>
            <a:lvl1pPr algn="r">
              <a:defRPr sz="1200"/>
            </a:lvl1pPr>
          </a:lstStyle>
          <a:p>
            <a:fld id="{FF55DB56-379B-4B22-AC9A-868EFCA80D72}" type="datetime1">
              <a:rPr lang="en-US" smtClean="0"/>
              <a:t>9/1/2025</a:t>
            </a:fld>
            <a:endParaRPr lang="en-US"/>
          </a:p>
        </p:txBody>
      </p:sp>
      <p:sp>
        <p:nvSpPr>
          <p:cNvPr id="4" name="Slide Image Placeholder 3"/>
          <p:cNvSpPr>
            <a:spLocks noGrp="1" noRot="1" noChangeAspect="1"/>
          </p:cNvSpPr>
          <p:nvPr>
            <p:ph type="sldImg" idx="2"/>
          </p:nvPr>
        </p:nvSpPr>
        <p:spPr>
          <a:xfrm>
            <a:off x="735013" y="1154113"/>
            <a:ext cx="5540375" cy="3117850"/>
          </a:xfrm>
          <a:prstGeom prst="rect">
            <a:avLst/>
          </a:prstGeom>
          <a:noFill/>
          <a:ln w="12700">
            <a:solidFill>
              <a:prstClr val="black"/>
            </a:solidFill>
          </a:ln>
        </p:spPr>
        <p:txBody>
          <a:bodyPr vert="horz" lIns="92803" tIns="46402" rIns="92803" bIns="46402" rtlCol="0" anchor="ctr"/>
          <a:lstStyle/>
          <a:p>
            <a:endParaRPr lang="en-US"/>
          </a:p>
        </p:txBody>
      </p:sp>
      <p:sp>
        <p:nvSpPr>
          <p:cNvPr id="5" name="Notes Placeholder 4"/>
          <p:cNvSpPr>
            <a:spLocks noGrp="1"/>
          </p:cNvSpPr>
          <p:nvPr>
            <p:ph type="body" sz="quarter" idx="3"/>
          </p:nvPr>
        </p:nvSpPr>
        <p:spPr>
          <a:xfrm>
            <a:off x="701041" y="4444862"/>
            <a:ext cx="5608320" cy="3636704"/>
          </a:xfrm>
          <a:prstGeom prst="rect">
            <a:avLst/>
          </a:prstGeom>
        </p:spPr>
        <p:txBody>
          <a:bodyPr vert="horz" lIns="92803" tIns="46402" rIns="92803" bIns="4640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37840" cy="463406"/>
          </a:xfrm>
          <a:prstGeom prst="rect">
            <a:avLst/>
          </a:prstGeom>
        </p:spPr>
        <p:txBody>
          <a:bodyPr vert="horz" lIns="92803" tIns="46402" rIns="92803" bIns="4640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70"/>
            <a:ext cx="3037840" cy="463406"/>
          </a:xfrm>
          <a:prstGeom prst="rect">
            <a:avLst/>
          </a:prstGeom>
        </p:spPr>
        <p:txBody>
          <a:bodyPr vert="horz" lIns="92803" tIns="46402" rIns="92803" bIns="46402" rtlCol="0" anchor="b"/>
          <a:lstStyle>
            <a:lvl1pPr algn="r">
              <a:defRPr sz="1200"/>
            </a:lvl1pPr>
          </a:lstStyle>
          <a:p>
            <a:fld id="{18375FA8-C45D-4DF5-BE52-8683D5A48E42}" type="slidenum">
              <a:rPr lang="en-US" smtClean="0"/>
              <a:t>‹#›</a:t>
            </a:fld>
            <a:endParaRPr lang="en-US"/>
          </a:p>
        </p:txBody>
      </p:sp>
    </p:spTree>
    <p:extLst>
      <p:ext uri="{BB962C8B-B14F-4D97-AF65-F5344CB8AC3E}">
        <p14:creationId xmlns:p14="http://schemas.microsoft.com/office/powerpoint/2010/main" val="25744646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FC548-67FE-458E-B663-AB608F7E87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0EB9D44-1EDE-40E9-BE76-033902FF04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986A11B-7A4C-457B-A095-35DB328A06E1}"/>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435B502B-23D6-40F3-BE6E-057F8B11CD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266B0E-AEC5-4A85-A0CB-364528EFB9E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984969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0B6FD-AB97-48C2-9BFD-D4B8B1F3CCC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44053B5-8C56-4553-B34C-27E402D295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505774-B3E7-4AEF-B71B-0FCD9956064C}"/>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5FC95A76-8639-4CE9-876C-F4D9CBBCBD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066B0E-4231-4D11-8B97-B250B90B40E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791761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12C718-4873-47A5-8EEC-C5776662C9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5AA3E9-8E49-4996-A0F9-1C82FA9E2D5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3DE32-A326-42F6-B74B-99E914C4291D}"/>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53595386-3199-4FA2-8271-B899CA2BCB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2A621F-A623-49DA-AC28-FB055012C1B5}"/>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658575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8875F-F981-4A23-AC30-FA39398E33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0BE289-9C84-4117-885D-C749A28CBB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235B0A-CD25-429F-92E3-5CE274C011E1}"/>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CDCD4AB4-F09B-4769-B00C-85C47AE624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5FCDE6-FB8C-437C-A97A-7109A3D3DFFF}"/>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314550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35547-4C5D-44D5-9E49-B49105184A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43B972-1383-409A-B898-C3E6374E1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D600F9E-61A3-44F9-9FFD-DA08EC76DBA9}"/>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C88919F3-FC65-49A3-9F5C-E8DA00CC1E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DDD9F0-5AF7-4AA5-9E83-9438A85FBC20}"/>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80140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749F-119B-417F-A576-ABD41D04C64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67D999-606C-48B7-ABF7-6DF7A7BE1F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680A96-4F4A-46DE-AB07-26369BCACE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A617403-96AC-4F65-958E-1D25B880B54B}"/>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6" name="Footer Placeholder 5">
            <a:extLst>
              <a:ext uri="{FF2B5EF4-FFF2-40B4-BE49-F238E27FC236}">
                <a16:creationId xmlns:a16="http://schemas.microsoft.com/office/drawing/2014/main" id="{15CDE11A-6880-4551-8539-088B994A9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D734C-94C0-4C11-B819-FC26D5D67796}"/>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547129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3CFD1-A1C0-4BCC-B7AF-AB83CC12DA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A93A3A-0650-4EF8-83DD-92D6E5D1C6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0D35E5-D832-45DF-8758-5683001689E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8A9BECE-75F5-4A77-8451-EB70643641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F64555-777B-4FF5-B16B-EE57A2960BC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C20E673-33BD-45BA-8C01-48FB82DBED70}"/>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8" name="Footer Placeholder 7">
            <a:extLst>
              <a:ext uri="{FF2B5EF4-FFF2-40B4-BE49-F238E27FC236}">
                <a16:creationId xmlns:a16="http://schemas.microsoft.com/office/drawing/2014/main" id="{892EE3C2-71BF-4912-A99B-8814C53354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A85F93F-42E1-4329-8F1A-0FCB7A6AA37A}"/>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2942327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824D8-3F60-48AA-BD80-4746F03340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8103FF6-5006-4106-8060-3EFCF4630D5B}"/>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4" name="Footer Placeholder 3">
            <a:extLst>
              <a:ext uri="{FF2B5EF4-FFF2-40B4-BE49-F238E27FC236}">
                <a16:creationId xmlns:a16="http://schemas.microsoft.com/office/drawing/2014/main" id="{7500C73D-C919-4CEB-AB8D-F59BF5E817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5829F84-436A-45C7-9181-4D3337EE4067}"/>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53377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83FD68-9A44-40C8-946E-DC24135B1586}"/>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3" name="Footer Placeholder 2">
            <a:extLst>
              <a:ext uri="{FF2B5EF4-FFF2-40B4-BE49-F238E27FC236}">
                <a16:creationId xmlns:a16="http://schemas.microsoft.com/office/drawing/2014/main" id="{1B1B5B9D-153C-4B3C-8F57-8FD8C0FF6EF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607C110-6364-4819-AC60-B105764E5D8B}"/>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557883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EC790-7D9A-45A3-A6BD-5EE820A8D3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4013D7-56FC-4252-8BEA-479C2CE1A46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2451FF-F05E-4F72-8DFA-C9C7F2FA0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BD4F82-D51F-4D70-8789-AB2C73661764}"/>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6" name="Footer Placeholder 5">
            <a:extLst>
              <a:ext uri="{FF2B5EF4-FFF2-40B4-BE49-F238E27FC236}">
                <a16:creationId xmlns:a16="http://schemas.microsoft.com/office/drawing/2014/main" id="{7FF572E7-F08D-4393-82D5-96F72E219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D2D780-771E-4142-A457-0032FF02CC1E}"/>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3763351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5BACE-6ADC-4901-B953-C3FC02FC9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0166E9F-8C84-40C2-8009-F7E8F57559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71736C-A0CB-49DA-9BD2-7A68BBB427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173AB-2E28-476D-B612-2DC49DFFB2E5}"/>
              </a:ext>
            </a:extLst>
          </p:cNvPr>
          <p:cNvSpPr>
            <a:spLocks noGrp="1"/>
          </p:cNvSpPr>
          <p:nvPr>
            <p:ph type="dt" sz="half" idx="10"/>
          </p:nvPr>
        </p:nvSpPr>
        <p:spPr/>
        <p:txBody>
          <a:bodyPr/>
          <a:lstStyle/>
          <a:p>
            <a:fld id="{87A22BE7-BCFB-424B-913A-9F9886CAD621}" type="datetimeFigureOut">
              <a:rPr lang="en-US" smtClean="0"/>
              <a:t>9/1/2025</a:t>
            </a:fld>
            <a:endParaRPr lang="en-US"/>
          </a:p>
        </p:txBody>
      </p:sp>
      <p:sp>
        <p:nvSpPr>
          <p:cNvPr id="6" name="Footer Placeholder 5">
            <a:extLst>
              <a:ext uri="{FF2B5EF4-FFF2-40B4-BE49-F238E27FC236}">
                <a16:creationId xmlns:a16="http://schemas.microsoft.com/office/drawing/2014/main" id="{9E045A3A-C33F-401C-9393-1F0EFFDBF4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B6A949-F8AA-4508-BE71-345CAA793862}"/>
              </a:ext>
            </a:extLst>
          </p:cNvPr>
          <p:cNvSpPr>
            <a:spLocks noGrp="1"/>
          </p:cNvSpPr>
          <p:nvPr>
            <p:ph type="sldNum" sz="quarter" idx="12"/>
          </p:nvPr>
        </p:nvSpPr>
        <p:spPr/>
        <p:txBody>
          <a:bodyPr/>
          <a:lstStyle/>
          <a:p>
            <a:fld id="{EF0C54E7-E51F-488B-86BE-92F97D261311}" type="slidenum">
              <a:rPr lang="en-US" smtClean="0"/>
              <a:t>‹#›</a:t>
            </a:fld>
            <a:endParaRPr lang="en-US"/>
          </a:p>
        </p:txBody>
      </p:sp>
    </p:spTree>
    <p:extLst>
      <p:ext uri="{BB962C8B-B14F-4D97-AF65-F5344CB8AC3E}">
        <p14:creationId xmlns:p14="http://schemas.microsoft.com/office/powerpoint/2010/main" val="1478493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E4D3CC5-2EC5-43DB-A69C-99D15B4652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C25225-E637-48AE-980F-8F10378BDD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F9F905-4740-4F0B-822B-CA46445655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A22BE7-BCFB-424B-913A-9F9886CAD621}" type="datetimeFigureOut">
              <a:rPr lang="en-US" smtClean="0"/>
              <a:t>9/1/2025</a:t>
            </a:fld>
            <a:endParaRPr lang="en-US"/>
          </a:p>
        </p:txBody>
      </p:sp>
      <p:sp>
        <p:nvSpPr>
          <p:cNvPr id="5" name="Footer Placeholder 4">
            <a:extLst>
              <a:ext uri="{FF2B5EF4-FFF2-40B4-BE49-F238E27FC236}">
                <a16:creationId xmlns:a16="http://schemas.microsoft.com/office/drawing/2014/main" id="{D7004706-102A-4056-A554-B93B3C79CC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2443DA-E68E-462B-899F-7884B9B644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0C54E7-E51F-488B-86BE-92F97D261311}" type="slidenum">
              <a:rPr lang="en-US" smtClean="0"/>
              <a:t>‹#›</a:t>
            </a:fld>
            <a:endParaRPr lang="en-US"/>
          </a:p>
        </p:txBody>
      </p:sp>
    </p:spTree>
    <p:extLst>
      <p:ext uri="{BB962C8B-B14F-4D97-AF65-F5344CB8AC3E}">
        <p14:creationId xmlns:p14="http://schemas.microsoft.com/office/powerpoint/2010/main" val="149585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4.xml.rels><?xml version="1.0" encoding="UTF-8" standalone="yes"?>
<Relationships xmlns="http://schemas.openxmlformats.org/package/2006/relationships"><Relationship Id="rId3" Type="http://schemas.openxmlformats.org/officeDocument/2006/relationships/hyperlink" Target="http://www.donotcall.gov/" TargetMode="External"/><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www.ftc.gov/scams" TargetMode="External"/><Relationship Id="rId4" Type="http://schemas.openxmlformats.org/officeDocument/2006/relationships/hyperlink" Target="http://www.reportfraud.ftc.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9.tmp"/><Relationship Id="rId4" Type="http://schemas.openxmlformats.org/officeDocument/2006/relationships/hyperlink" Target="mailto:rmoore@springvalleyt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26A76F-F5E6-45C7-89A3-4EB4370E03F6}"/>
              </a:ext>
            </a:extLst>
          </p:cNvPr>
          <p:cNvPicPr>
            <a:picLocks noGrp="1" noChangeAspect="1"/>
          </p:cNvPicPr>
          <p:nvPr>
            <p:ph idx="1"/>
          </p:nvPr>
        </p:nvPicPr>
        <p:blipFill rotWithShape="1">
          <a:blip r:embed="rId2"/>
          <a:srcRect l="426" r="-1" b="-1"/>
          <a:stretch/>
        </p:blipFill>
        <p:spPr>
          <a:xfrm>
            <a:off x="20" y="0"/>
            <a:ext cx="12191980" cy="7043737"/>
          </a:xfrm>
          <a:prstGeom prst="rect">
            <a:avLst/>
          </a:prstGeom>
        </p:spPr>
      </p:pic>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TextBox 17">
            <a:extLst>
              <a:ext uri="{FF2B5EF4-FFF2-40B4-BE49-F238E27FC236}">
                <a16:creationId xmlns:a16="http://schemas.microsoft.com/office/drawing/2014/main" id="{25EFAFCE-0F80-4507-A2E8-2E07F8716B0C}"/>
              </a:ext>
            </a:extLst>
          </p:cNvPr>
          <p:cNvSpPr txBox="1"/>
          <p:nvPr/>
        </p:nvSpPr>
        <p:spPr>
          <a:xfrm>
            <a:off x="7241067" y="5390825"/>
            <a:ext cx="4624905" cy="954107"/>
          </a:xfrm>
          <a:prstGeom prst="rect">
            <a:avLst/>
          </a:prstGeom>
          <a:noFill/>
        </p:spPr>
        <p:txBody>
          <a:bodyPr wrap="square">
            <a:spAutoFit/>
          </a:bodyPr>
          <a:lstStyle/>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COMMUNITY MATTERS.  </a:t>
            </a:r>
          </a:p>
          <a:p>
            <a:pPr algn="ctr"/>
            <a:r>
              <a:rPr lang="en-US" sz="2800" b="1" dirty="0">
                <a:ln w="6350">
                  <a:solidFill>
                    <a:schemeClr val="tx1"/>
                  </a:solidFill>
                </a:ln>
                <a:solidFill>
                  <a:srgbClr val="0D0DB3"/>
                </a:solidFill>
                <a:latin typeface="Britannic Bold" panose="020B0903060703020204" pitchFamily="34" charset="0"/>
                <a:cs typeface="Aharoni" panose="02010803020104030203" pitchFamily="2" charset="-79"/>
              </a:rPr>
              <a:t>WE ARE A TEAM.</a:t>
            </a:r>
          </a:p>
        </p:txBody>
      </p:sp>
      <p:pic>
        <p:nvPicPr>
          <p:cNvPr id="20" name="Picture 19" descr="Logo&#10;&#10;Description automatically generated">
            <a:extLst>
              <a:ext uri="{FF2B5EF4-FFF2-40B4-BE49-F238E27FC236}">
                <a16:creationId xmlns:a16="http://schemas.microsoft.com/office/drawing/2014/main" id="{49787CCE-1A6A-4DE4-8F5C-B16DD1EDA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65893" y="513068"/>
            <a:ext cx="3862343" cy="4566557"/>
          </a:xfrm>
          <a:prstGeom prst="rect">
            <a:avLst/>
          </a:prstGeom>
        </p:spPr>
      </p:pic>
      <p:sp>
        <p:nvSpPr>
          <p:cNvPr id="23" name="TextBox 22">
            <a:extLst>
              <a:ext uri="{FF2B5EF4-FFF2-40B4-BE49-F238E27FC236}">
                <a16:creationId xmlns:a16="http://schemas.microsoft.com/office/drawing/2014/main" id="{BF6BAF1A-395B-40BC-B77F-0FACA0DAEA4E}"/>
              </a:ext>
            </a:extLst>
          </p:cNvPr>
          <p:cNvSpPr txBox="1"/>
          <p:nvPr/>
        </p:nvSpPr>
        <p:spPr>
          <a:xfrm>
            <a:off x="531956" y="5364147"/>
            <a:ext cx="1939101" cy="954107"/>
          </a:xfrm>
          <a:prstGeom prst="rect">
            <a:avLst/>
          </a:prstGeom>
        </p:spPr>
        <p:txBody>
          <a:bodyPr vert="horz" lIns="91440" tIns="45720" rIns="91440" bIns="45720" rtlCol="0" anchor="t">
            <a:normAutofit/>
          </a:bodyPr>
          <a:lstStyle/>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1025 CAMPBELL ROAD</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HOUSTON, TX 77055</a:t>
            </a:r>
          </a:p>
          <a:p>
            <a:pPr algn="ctr">
              <a:lnSpc>
                <a:spcPct val="50000"/>
              </a:lnSpc>
              <a:spcBef>
                <a:spcPts val="1000"/>
              </a:spcBef>
              <a:spcAft>
                <a:spcPts val="600"/>
              </a:spcAft>
            </a:pPr>
            <a:r>
              <a:rPr lang="en-US" sz="1400" b="1" kern="1200" dirty="0">
                <a:ln w="6350">
                  <a:solidFill>
                    <a:schemeClr val="tx1"/>
                  </a:solidFill>
                </a:ln>
                <a:solidFill>
                  <a:schemeClr val="bg1"/>
                </a:solidFill>
                <a:latin typeface="Impact" panose="020B0806030902050204" pitchFamily="34" charset="0"/>
              </a:rPr>
              <a:t>PHONE: 713-465-8323</a:t>
            </a:r>
          </a:p>
        </p:txBody>
      </p:sp>
      <p:sp>
        <p:nvSpPr>
          <p:cNvPr id="24" name="TextBox 23">
            <a:extLst>
              <a:ext uri="{FF2B5EF4-FFF2-40B4-BE49-F238E27FC236}">
                <a16:creationId xmlns:a16="http://schemas.microsoft.com/office/drawing/2014/main" id="{A4BEB5D1-F0F3-4A1E-A246-9582AF86D03C}"/>
              </a:ext>
            </a:extLst>
          </p:cNvPr>
          <p:cNvSpPr txBox="1"/>
          <p:nvPr/>
        </p:nvSpPr>
        <p:spPr>
          <a:xfrm>
            <a:off x="57786" y="2545104"/>
            <a:ext cx="4144911" cy="830997"/>
          </a:xfrm>
          <a:prstGeom prst="rect">
            <a:avLst/>
          </a:prstGeom>
          <a:noFill/>
        </p:spPr>
        <p:txBody>
          <a:bodyPr wrap="square">
            <a:spAutoFit/>
          </a:bodyPr>
          <a:lstStyle/>
          <a:p>
            <a:pPr algn="ctr"/>
            <a:r>
              <a:rPr lang="en-US" sz="2400" b="1" dirty="0">
                <a:ln w="6350">
                  <a:solidFill>
                    <a:schemeClr val="tx1"/>
                  </a:solidFill>
                </a:ln>
                <a:solidFill>
                  <a:schemeClr val="bg1"/>
                </a:solidFill>
                <a:latin typeface="Impact" panose="020B0806030902050204" pitchFamily="34" charset="0"/>
              </a:rPr>
              <a:t>MONTHLY  NEWSLETTER:  </a:t>
            </a:r>
          </a:p>
          <a:p>
            <a:pPr algn="ctr"/>
            <a:r>
              <a:rPr lang="en-US" sz="2400" b="1" dirty="0">
                <a:ln w="6350">
                  <a:solidFill>
                    <a:schemeClr val="tx1"/>
                  </a:solidFill>
                </a:ln>
                <a:solidFill>
                  <a:schemeClr val="bg1"/>
                </a:solidFill>
                <a:latin typeface="Impact" panose="020B0806030902050204" pitchFamily="34" charset="0"/>
              </a:rPr>
              <a:t>SEPTEMBER  2025</a:t>
            </a:r>
          </a:p>
        </p:txBody>
      </p:sp>
      <p:sp>
        <p:nvSpPr>
          <p:cNvPr id="26" name="TextBox 25">
            <a:extLst>
              <a:ext uri="{FF2B5EF4-FFF2-40B4-BE49-F238E27FC236}">
                <a16:creationId xmlns:a16="http://schemas.microsoft.com/office/drawing/2014/main" id="{869AD172-874F-4E86-9134-78C2791316A1}"/>
              </a:ext>
            </a:extLst>
          </p:cNvPr>
          <p:cNvSpPr txBox="1"/>
          <p:nvPr/>
        </p:nvSpPr>
        <p:spPr>
          <a:xfrm>
            <a:off x="0" y="313532"/>
            <a:ext cx="5589814" cy="1200329"/>
          </a:xfrm>
          <a:prstGeom prst="rect">
            <a:avLst/>
          </a:prstGeom>
          <a:noFill/>
        </p:spPr>
        <p:txBody>
          <a:bodyPr wrap="square">
            <a:spAutoFit/>
          </a:bodyPr>
          <a:lstStyle/>
          <a:p>
            <a:pPr algn="ctr"/>
            <a:r>
              <a:rPr lang="en-US" sz="3600" b="1" spc="300" dirty="0">
                <a:ln w="9525">
                  <a:solidFill>
                    <a:schemeClr val="tx1"/>
                  </a:solidFill>
                </a:ln>
                <a:solidFill>
                  <a:schemeClr val="bg1"/>
                </a:solidFill>
                <a:latin typeface="Impact" panose="020B0806030902050204" pitchFamily="34" charset="0"/>
              </a:rPr>
              <a:t>SPRING VALLEY VILLAGE POLICE DEPARTMENT</a:t>
            </a:r>
          </a:p>
        </p:txBody>
      </p:sp>
    </p:spTree>
    <p:extLst>
      <p:ext uri="{BB962C8B-B14F-4D97-AF65-F5344CB8AC3E}">
        <p14:creationId xmlns:p14="http://schemas.microsoft.com/office/powerpoint/2010/main" val="2644404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0C0CC2A9-D406-4361-9FB3-571F6E75B745}"/>
              </a:ext>
            </a:extLst>
          </p:cNvPr>
          <p:cNvSpPr txBox="1">
            <a:spLocks/>
          </p:cNvSpPr>
          <p:nvPr/>
        </p:nvSpPr>
        <p:spPr>
          <a:xfrm>
            <a:off x="1" y="145238"/>
            <a:ext cx="7065818"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INTRODUCTION</a:t>
            </a:r>
          </a:p>
        </p:txBody>
      </p:sp>
      <p:sp>
        <p:nvSpPr>
          <p:cNvPr id="8" name="TextBox 7">
            <a:extLst>
              <a:ext uri="{FF2B5EF4-FFF2-40B4-BE49-F238E27FC236}">
                <a16:creationId xmlns:a16="http://schemas.microsoft.com/office/drawing/2014/main" id="{E37B3B8D-5785-4320-AF6F-DF1D4EBCB9E2}"/>
              </a:ext>
            </a:extLst>
          </p:cNvPr>
          <p:cNvSpPr txBox="1"/>
          <p:nvPr/>
        </p:nvSpPr>
        <p:spPr>
          <a:xfrm>
            <a:off x="246201" y="1294494"/>
            <a:ext cx="8327431" cy="4458080"/>
          </a:xfrm>
          <a:prstGeom prst="rect">
            <a:avLst/>
          </a:prstGeom>
          <a:noFill/>
        </p:spPr>
        <p:txBody>
          <a:bodyPr wrap="square">
            <a:spAutoFit/>
          </a:bodyPr>
          <a:lstStyle/>
          <a:p>
            <a:pPr marL="0" marR="0">
              <a:lnSpc>
                <a:spcPct val="107000"/>
              </a:lnSpc>
              <a:spcBef>
                <a:spcPts val="0"/>
              </a:spcBef>
              <a:spcAft>
                <a:spcPts val="80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Hilshire Village Residents,</a:t>
            </a:r>
          </a:p>
          <a:p>
            <a:pPr>
              <a:lnSpc>
                <a:spcPct val="107000"/>
              </a:lnSpc>
              <a:spcAft>
                <a:spcPts val="800"/>
              </a:spcAft>
            </a:pPr>
            <a:r>
              <a:rPr lang="en-US" sz="1600" dirty="0">
                <a:solidFill>
                  <a:srgbClr val="0D0DB3"/>
                </a:solidFill>
              </a:rPr>
              <a:t>Fall will soon be here, which should bring us cooler weather.  With school back in session, please continue to be mindful of school zones and school buses.  Look for our information concerning National Night Out coming up in October.</a:t>
            </a:r>
          </a:p>
          <a:p>
            <a:pPr>
              <a:lnSpc>
                <a:spcPct val="107000"/>
              </a:lnSpc>
              <a:spcAft>
                <a:spcPts val="800"/>
              </a:spcAft>
            </a:pPr>
            <a:endPar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600" b="1" i="1" dirty="0">
                <a:solidFill>
                  <a:srgbClr val="0D0DB3"/>
                </a:solidFill>
                <a:latin typeface="Calibri" panose="020F0502020204030204" pitchFamily="34" charset="0"/>
                <a:ea typeface="Calibri" panose="020F0502020204030204" pitchFamily="34" charset="0"/>
                <a:cs typeface="Times New Roman" panose="02020603050405020304" pitchFamily="18" charset="0"/>
              </a:rPr>
              <a:t>KEEP IN MIND: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Be sure to lock all doors and windows in your home, when you are not on the premises.</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Lock your vehicle when it is unoccupied.</a:t>
            </a:r>
          </a:p>
          <a:p>
            <a:pPr marL="742950" lvl="1" indent="-285750">
              <a:lnSpc>
                <a:spcPct val="107000"/>
              </a:lnSpc>
              <a:spcAft>
                <a:spcPts val="800"/>
              </a:spcAft>
              <a:buFont typeface="Wingdings" panose="05000000000000000000" pitchFamily="2" charset="2"/>
              <a:buChar char="Ø"/>
            </a:pPr>
            <a:r>
              <a:rPr lang="en-US" sz="1400" dirty="0">
                <a:solidFill>
                  <a:srgbClr val="0D0DB3"/>
                </a:solidFill>
              </a:rPr>
              <a:t>Take all valuables out of your vehicle.</a:t>
            </a:r>
          </a:p>
          <a:p>
            <a:pPr>
              <a:lnSpc>
                <a:spcPct val="107000"/>
              </a:lnSpc>
              <a:spcAft>
                <a:spcPts val="800"/>
              </a:spcAft>
            </a:pPr>
            <a:endParaRPr lang="en-US" sz="1400" b="1" i="1" u="sng" dirty="0">
              <a:solidFill>
                <a:srgbClr val="0D0DB3"/>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600" dirty="0">
                <a:solidFill>
                  <a:srgbClr val="0D0DB3"/>
                </a:solidFill>
                <a:latin typeface="Calibri" panose="020F0502020204030204" pitchFamily="34" charset="0"/>
                <a:ea typeface="Calibri" panose="020F0502020204030204" pitchFamily="34" charset="0"/>
                <a:cs typeface="Times New Roman" panose="02020603050405020304" pitchFamily="18" charset="0"/>
              </a:rPr>
              <a:t>As always we are here if you need us!</a:t>
            </a:r>
          </a:p>
          <a:p>
            <a:pPr marL="0" marR="0">
              <a:lnSpc>
                <a:spcPct val="107000"/>
              </a:lnSpc>
              <a:spcBef>
                <a:spcPts val="0"/>
              </a:spcBef>
              <a:spcAft>
                <a:spcPts val="0"/>
              </a:spcAft>
            </a:pPr>
            <a:endPar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Sincerely,</a:t>
            </a:r>
          </a:p>
          <a:p>
            <a:pPr marL="0" marR="0">
              <a:lnSpc>
                <a:spcPct val="107000"/>
              </a:lnSpc>
              <a:spcBef>
                <a:spcPts val="0"/>
              </a:spcBef>
              <a:spcAft>
                <a:spcPts val="0"/>
              </a:spcAft>
            </a:pPr>
            <a:r>
              <a:rPr lang="en-US" sz="1600" b="1" i="1" dirty="0">
                <a:solidFill>
                  <a:srgbClr val="0D0DB3"/>
                </a:solidFill>
                <a:effectLst/>
                <a:latin typeface="Calibri" panose="020F0502020204030204" pitchFamily="34" charset="0"/>
                <a:ea typeface="Calibri" panose="020F0502020204030204" pitchFamily="34" charset="0"/>
                <a:cs typeface="Times New Roman" panose="02020603050405020304" pitchFamily="18" charset="0"/>
              </a:rPr>
              <a:t>Chief M. Schulze</a:t>
            </a:r>
          </a:p>
        </p:txBody>
      </p:sp>
      <p:pic>
        <p:nvPicPr>
          <p:cNvPr id="15" name="Picture 14" descr="Logo&#10;&#10;Description automatically generated">
            <a:extLst>
              <a:ext uri="{FF2B5EF4-FFF2-40B4-BE49-F238E27FC236}">
                <a16:creationId xmlns:a16="http://schemas.microsoft.com/office/drawing/2014/main" id="{980B249F-8FBB-4C2D-8465-35D5645272CD}"/>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556455" y="363877"/>
            <a:ext cx="2205559" cy="2665050"/>
          </a:xfrm>
          <a:prstGeom prst="rect">
            <a:avLst/>
          </a:prstGeom>
        </p:spPr>
      </p:pic>
      <p:sp>
        <p:nvSpPr>
          <p:cNvPr id="7" name="TextBox 6">
            <a:extLst>
              <a:ext uri="{FF2B5EF4-FFF2-40B4-BE49-F238E27FC236}">
                <a16:creationId xmlns:a16="http://schemas.microsoft.com/office/drawing/2014/main" id="{CDFC3B07-72B7-45F4-88C8-087AD179AD07}"/>
              </a:ext>
            </a:extLst>
          </p:cNvPr>
          <p:cNvSpPr txBox="1"/>
          <p:nvPr/>
        </p:nvSpPr>
        <p:spPr>
          <a:xfrm>
            <a:off x="5763491" y="6146784"/>
            <a:ext cx="6428509" cy="600164"/>
          </a:xfrm>
          <a:prstGeom prst="rect">
            <a:avLst/>
          </a:prstGeom>
          <a:noFill/>
        </p:spPr>
        <p:txBody>
          <a:bodyPr wrap="square" rtlCol="0">
            <a:spAutoFit/>
          </a:bodyPr>
          <a:lstStyle/>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400" b="1" dirty="0">
                <a:solidFill>
                  <a:srgbClr val="0D0DB3"/>
                </a:solidFill>
                <a:latin typeface="Bahnschrift SemiCondensed" panose="020B0502040204020203" pitchFamily="34" charset="0"/>
                <a:cs typeface="Arial" panose="020B0604020202020204" pitchFamily="34" charset="0"/>
              </a:rPr>
              <a:t>PHONE: 713-465-8323 / EMAIL: DISPATCH@SPRINGVALLEYTX.COM</a:t>
            </a:r>
          </a:p>
        </p:txBody>
      </p:sp>
    </p:spTree>
    <p:extLst>
      <p:ext uri="{BB962C8B-B14F-4D97-AF65-F5344CB8AC3E}">
        <p14:creationId xmlns:p14="http://schemas.microsoft.com/office/powerpoint/2010/main" val="292707354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7744081" y="381999"/>
            <a:ext cx="1943488" cy="2348381"/>
          </a:xfrm>
          <a:prstGeom prst="rect">
            <a:avLst/>
          </a:prstGeom>
        </p:spPr>
      </p:pic>
      <p:sp>
        <p:nvSpPr>
          <p:cNvPr id="10" name="TextBox 9">
            <a:extLst>
              <a:ext uri="{FF2B5EF4-FFF2-40B4-BE49-F238E27FC236}">
                <a16:creationId xmlns:a16="http://schemas.microsoft.com/office/drawing/2014/main" id="{0DEA87C5-D75F-4441-A3B5-0A468EC60079}"/>
              </a:ext>
            </a:extLst>
          </p:cNvPr>
          <p:cNvSpPr txBox="1"/>
          <p:nvPr/>
        </p:nvSpPr>
        <p:spPr>
          <a:xfrm>
            <a:off x="9690026" y="1375999"/>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3" name="Title 1">
            <a:extLst>
              <a:ext uri="{FF2B5EF4-FFF2-40B4-BE49-F238E27FC236}">
                <a16:creationId xmlns:a16="http://schemas.microsoft.com/office/drawing/2014/main" id="{21118B29-1AF4-B193-C913-6DF9356DFB0B}"/>
              </a:ext>
            </a:extLst>
          </p:cNvPr>
          <p:cNvSpPr txBox="1">
            <a:spLocks/>
          </p:cNvSpPr>
          <p:nvPr/>
        </p:nvSpPr>
        <p:spPr>
          <a:xfrm>
            <a:off x="0" y="22284"/>
            <a:ext cx="7188052" cy="80358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SEPTEMBER 2025</a:t>
            </a:r>
          </a:p>
        </p:txBody>
      </p:sp>
      <p:graphicFrame>
        <p:nvGraphicFramePr>
          <p:cNvPr id="12" name="Table 4">
            <a:extLst>
              <a:ext uri="{FF2B5EF4-FFF2-40B4-BE49-F238E27FC236}">
                <a16:creationId xmlns:a16="http://schemas.microsoft.com/office/drawing/2014/main" id="{756DB443-1446-4A8D-947F-E27C38C6DF74}"/>
              </a:ext>
            </a:extLst>
          </p:cNvPr>
          <p:cNvGraphicFramePr>
            <a:graphicFrameLocks noGrp="1"/>
          </p:cNvGraphicFramePr>
          <p:nvPr>
            <p:extLst>
              <p:ext uri="{D42A27DB-BD31-4B8C-83A1-F6EECF244321}">
                <p14:modId xmlns:p14="http://schemas.microsoft.com/office/powerpoint/2010/main" val="2391904753"/>
              </p:ext>
            </p:extLst>
          </p:nvPr>
        </p:nvGraphicFramePr>
        <p:xfrm>
          <a:off x="471602" y="1165311"/>
          <a:ext cx="6242390" cy="1483360"/>
        </p:xfrm>
        <a:graphic>
          <a:graphicData uri="http://schemas.openxmlformats.org/drawingml/2006/table">
            <a:tbl>
              <a:tblPr firstRow="1" bandRow="1">
                <a:effectLst>
                  <a:outerShdw blurRad="50800" dist="38100" dir="2700000" sx="102000" sy="102000" algn="tl" rotWithShape="0">
                    <a:prstClr val="black">
                      <a:alpha val="40000"/>
                    </a:prstClr>
                  </a:outerShdw>
                </a:effectLst>
                <a:tableStyleId>{5C22544A-7EE6-4342-B048-85BDC9FD1C3A}</a:tableStyleId>
              </a:tblPr>
              <a:tblGrid>
                <a:gridCol w="1989369">
                  <a:extLst>
                    <a:ext uri="{9D8B030D-6E8A-4147-A177-3AD203B41FA5}">
                      <a16:colId xmlns:a16="http://schemas.microsoft.com/office/drawing/2014/main" val="1397268744"/>
                    </a:ext>
                  </a:extLst>
                </a:gridCol>
                <a:gridCol w="1194290">
                  <a:extLst>
                    <a:ext uri="{9D8B030D-6E8A-4147-A177-3AD203B41FA5}">
                      <a16:colId xmlns:a16="http://schemas.microsoft.com/office/drawing/2014/main" val="1552433659"/>
                    </a:ext>
                  </a:extLst>
                </a:gridCol>
                <a:gridCol w="3058731">
                  <a:extLst>
                    <a:ext uri="{9D8B030D-6E8A-4147-A177-3AD203B41FA5}">
                      <a16:colId xmlns:a16="http://schemas.microsoft.com/office/drawing/2014/main" val="1207219125"/>
                    </a:ext>
                  </a:extLst>
                </a:gridCol>
              </a:tblGrid>
              <a:tr h="370840">
                <a:tc>
                  <a:txBody>
                    <a:bodyPr/>
                    <a:lstStyle/>
                    <a:p>
                      <a:r>
                        <a:rPr lang="en-US" sz="1600" dirty="0"/>
                        <a:t>DATE</a:t>
                      </a:r>
                    </a:p>
                  </a:txBody>
                  <a:tcPr/>
                </a:tc>
                <a:tc>
                  <a:txBody>
                    <a:bodyPr/>
                    <a:lstStyle/>
                    <a:p>
                      <a:r>
                        <a:rPr lang="en-US" sz="1600" dirty="0"/>
                        <a:t>DAY</a:t>
                      </a:r>
                    </a:p>
                  </a:txBody>
                  <a:tcPr/>
                </a:tc>
                <a:tc>
                  <a:txBody>
                    <a:bodyPr/>
                    <a:lstStyle/>
                    <a:p>
                      <a:r>
                        <a:rPr lang="en-US" sz="1600" dirty="0"/>
                        <a:t>SPECIAL DAYS FOR THIS MONTH</a:t>
                      </a:r>
                    </a:p>
                  </a:txBody>
                  <a:tcPr/>
                </a:tc>
                <a:extLst>
                  <a:ext uri="{0D108BD9-81ED-4DB2-BD59-A6C34878D82A}">
                    <a16:rowId xmlns:a16="http://schemas.microsoft.com/office/drawing/2014/main" val="428448014"/>
                  </a:ext>
                </a:extLst>
              </a:tr>
              <a:tr h="370840">
                <a:tc>
                  <a:txBody>
                    <a:bodyPr/>
                    <a:lstStyle/>
                    <a:p>
                      <a:r>
                        <a:rPr lang="en-US" sz="1600" dirty="0">
                          <a:solidFill>
                            <a:srgbClr val="0D0DB3"/>
                          </a:solidFill>
                        </a:rPr>
                        <a:t>09-01-2025</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LABOR DAY</a:t>
                      </a:r>
                    </a:p>
                  </a:txBody>
                  <a:tcPr/>
                </a:tc>
                <a:extLst>
                  <a:ext uri="{0D108BD9-81ED-4DB2-BD59-A6C34878D82A}">
                    <a16:rowId xmlns:a16="http://schemas.microsoft.com/office/drawing/2014/main" val="3613032756"/>
                  </a:ext>
                </a:extLst>
              </a:tr>
              <a:tr h="370840">
                <a:tc>
                  <a:txBody>
                    <a:bodyPr/>
                    <a:lstStyle/>
                    <a:p>
                      <a:r>
                        <a:rPr lang="en-US" sz="1600" dirty="0">
                          <a:solidFill>
                            <a:srgbClr val="0D0DB3"/>
                          </a:solidFill>
                        </a:rPr>
                        <a:t>09-01-2025</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CITY HALL CLOSED</a:t>
                      </a:r>
                    </a:p>
                  </a:txBody>
                  <a:tcPr/>
                </a:tc>
                <a:extLst>
                  <a:ext uri="{0D108BD9-81ED-4DB2-BD59-A6C34878D82A}">
                    <a16:rowId xmlns:a16="http://schemas.microsoft.com/office/drawing/2014/main" val="351402331"/>
                  </a:ext>
                </a:extLst>
              </a:tr>
              <a:tr h="370840">
                <a:tc>
                  <a:txBody>
                    <a:bodyPr/>
                    <a:lstStyle/>
                    <a:p>
                      <a:r>
                        <a:rPr lang="en-US" sz="1600" dirty="0">
                          <a:solidFill>
                            <a:srgbClr val="0D0DB3"/>
                          </a:solidFill>
                        </a:rPr>
                        <a:t>09-22-2025</a:t>
                      </a:r>
                    </a:p>
                  </a:txBody>
                  <a:tcPr/>
                </a:tc>
                <a:tc>
                  <a:txBody>
                    <a:bodyPr/>
                    <a:lstStyle/>
                    <a:p>
                      <a:r>
                        <a:rPr lang="en-US" sz="1600" dirty="0">
                          <a:solidFill>
                            <a:srgbClr val="0D0DB3"/>
                          </a:solidFill>
                        </a:rPr>
                        <a:t>MONDAY</a:t>
                      </a:r>
                    </a:p>
                  </a:txBody>
                  <a:tcPr/>
                </a:tc>
                <a:tc>
                  <a:txBody>
                    <a:bodyPr/>
                    <a:lstStyle/>
                    <a:p>
                      <a:r>
                        <a:rPr lang="en-US" sz="1600" b="1" dirty="0">
                          <a:solidFill>
                            <a:srgbClr val="0D0DB3"/>
                          </a:solidFill>
                        </a:rPr>
                        <a:t>FIRST DAY OF FALL</a:t>
                      </a:r>
                    </a:p>
                  </a:txBody>
                  <a:tcPr/>
                </a:tc>
                <a:extLst>
                  <a:ext uri="{0D108BD9-81ED-4DB2-BD59-A6C34878D82A}">
                    <a16:rowId xmlns:a16="http://schemas.microsoft.com/office/drawing/2014/main" val="822929520"/>
                  </a:ext>
                </a:extLst>
              </a:tr>
            </a:tbl>
          </a:graphicData>
        </a:graphic>
      </p:graphicFrame>
      <p:pic>
        <p:nvPicPr>
          <p:cNvPr id="4" name="Picture 3" descr="A sign with a star and text">
            <a:extLst>
              <a:ext uri="{FF2B5EF4-FFF2-40B4-BE49-F238E27FC236}">
                <a16:creationId xmlns:a16="http://schemas.microsoft.com/office/drawing/2014/main" id="{04E2C39D-C00C-6CF9-CD9D-5992E6AE46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9971" y="3003603"/>
            <a:ext cx="5229955" cy="3172268"/>
          </a:xfrm>
          <a:prstGeom prst="rect">
            <a:avLst/>
          </a:prstGeom>
        </p:spPr>
      </p:pic>
      <p:pic>
        <p:nvPicPr>
          <p:cNvPr id="6" name="Picture 5" descr="A sign with pumpkins and leaves">
            <a:extLst>
              <a:ext uri="{FF2B5EF4-FFF2-40B4-BE49-F238E27FC236}">
                <a16:creationId xmlns:a16="http://schemas.microsoft.com/office/drawing/2014/main" id="{A715B6E2-D19B-B1C6-ED15-5FD5024052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88052" y="3147851"/>
            <a:ext cx="4511626" cy="3028019"/>
          </a:xfrm>
          <a:prstGeom prst="rect">
            <a:avLst/>
          </a:prstGeom>
        </p:spPr>
      </p:pic>
    </p:spTree>
    <p:extLst>
      <p:ext uri="{BB962C8B-B14F-4D97-AF65-F5344CB8AC3E}">
        <p14:creationId xmlns:p14="http://schemas.microsoft.com/office/powerpoint/2010/main" val="121441322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213359" y="22715"/>
            <a:ext cx="9343095" cy="748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Safety Tips: Phone Scams</a:t>
            </a:r>
          </a:p>
        </p:txBody>
      </p:sp>
      <p:sp>
        <p:nvSpPr>
          <p:cNvPr id="8" name="TextBox 7">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2" name="Rectangle 1"/>
          <p:cNvSpPr/>
          <p:nvPr/>
        </p:nvSpPr>
        <p:spPr>
          <a:xfrm>
            <a:off x="602673" y="935182"/>
            <a:ext cx="8953781" cy="547829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What You Need to Know About Phone Scams</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Have you ever received a call from someone who purported to be a law enforcement or government agent who said you were about to be arrested for outstanding traffic fines or back taxes unless you immediately wired money to pay the fines? Or have you received calls offering to rebuild your credit or relieve your debts; Such calls seek your money or information about your identity by making promises or threats and they are almost always bogus. As preposterous as these offers or threats sound, phone scammers bilk billions of dollars annually from unwitting Americans. These crooks typically research you through your social media accounts (another reason to protect your privacy on-line!) so their calls sound creditable.  The following basic rules can protect you from identity theft: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1.If an offer sounds too good to be true, it may be a scam.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2.</a:t>
            </a:r>
            <a:r>
              <a:rPr kumimoji="0" lang="en-US" sz="1200" b="1"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Law enforcement and government agents do not conduct their business, solicit money, or make threats over the telephone.</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3.Scammers will pressure you to make an immediate decision and won’t want to send documentation.</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4.</a:t>
            </a:r>
            <a:r>
              <a:rPr kumimoji="0" lang="en-US" sz="1200" b="1"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There is never a good reason to mail cash or a gift card to unknown callers.</a:t>
            </a:r>
            <a:endPar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Here are some things you can do to stop calls from scammers:</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Hang up!</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Get on the Do Not Call Registry.  Go to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www.donotcall.gov</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to sign up.</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Consider a call-blocking app for your phone.</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1"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Don’t trust your caller ID.  </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Scammers can make any name and number show up on your caller ID.  This strategy is called “spoofing.”</a:t>
            </a:r>
          </a:p>
          <a:p>
            <a:pPr marL="742950" marR="0" lvl="1" indent="-285750" algn="l" defTabSz="914400" rtl="0" eaLnBrk="1" fontAlgn="auto" latinLnBrk="0" hangingPunct="1">
              <a:lnSpc>
                <a:spcPct val="107000"/>
              </a:lnSpc>
              <a:spcBef>
                <a:spcPts val="0"/>
              </a:spcBef>
              <a:spcAft>
                <a:spcPts val="800"/>
              </a:spcAft>
              <a:buClrTx/>
              <a:buSzTx/>
              <a:buFont typeface="+mj-lt"/>
              <a:buAutoNum type="arabicPeriod"/>
              <a:tabLst>
                <a:tab pos="914400" algn="l"/>
              </a:tabLst>
              <a:defRPr/>
            </a:pP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Copy the number of the scammer and any other information you obtain and send it to the Federal Trade Commission: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www.reportfraud.ftc.gov</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  You can also sign up for email updates at </a:t>
            </a:r>
            <a:r>
              <a:rPr kumimoji="0" lang="en-US" sz="1200" b="0" i="0" u="sng"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www.ftc.gov/scams</a:t>
            </a:r>
            <a:r>
              <a:rPr kumimoji="0" lang="en-US" sz="1200" b="0" i="0" u="none" strike="noStrike" kern="100" cap="none" spc="0" normalizeH="0" baseline="0" noProof="0" dirty="0">
                <a:ln>
                  <a:noFill/>
                </a:ln>
                <a:solidFill>
                  <a:srgbClr val="0D0DB3"/>
                </a:solidFill>
                <a:effectLst/>
                <a:uLnTx/>
                <a:uFillTx/>
                <a:latin typeface="Times New Roman" panose="02020603050405020304" pitchFamily="18" charset="0"/>
                <a:ea typeface="Aptos" panose="020B0004020202020204"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D0DB3"/>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D0DB3"/>
                </a:solidFill>
                <a:effectLst/>
                <a:uLnTx/>
                <a:uFillTx/>
                <a:latin typeface="Times New Roman" panose="02020603050405020304" pitchFamily="18" charset="0"/>
                <a:ea typeface="+mn-ea"/>
                <a:cs typeface="+mn-cs"/>
              </a:rPr>
              <a:t>Detective Clay Spriggs</a:t>
            </a:r>
          </a:p>
        </p:txBody>
      </p:sp>
    </p:spTree>
    <p:extLst>
      <p:ext uri="{BB962C8B-B14F-4D97-AF65-F5344CB8AC3E}">
        <p14:creationId xmlns:p14="http://schemas.microsoft.com/office/powerpoint/2010/main" val="403329146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120000"/>
              </a:lnSpc>
              <a:spcBef>
                <a:spcPct val="0"/>
              </a:spcBef>
              <a:spcAft>
                <a:spcPts val="0"/>
              </a:spcAft>
              <a:buClrTx/>
              <a:buSzTx/>
              <a:buFontTx/>
              <a:buNone/>
              <a:tabLst/>
              <a:defRPr/>
            </a:pPr>
            <a:r>
              <a:rPr kumimoji="0" lang="en-US" sz="48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SPRING VALLEY POLICE DEPARTMENT</a:t>
            </a:r>
            <a:r>
              <a:rPr kumimoji="0" lang="en-US" sz="22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rPr>
              <a:t> </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2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 PHONE: 713-465-8323 / EMAIL: DISPATCH@SPRINGVALLEYTX.COM</a:t>
            </a:r>
          </a:p>
        </p:txBody>
      </p:sp>
      <p:pic>
        <p:nvPicPr>
          <p:cNvPr id="2" name="Picture 1" descr="Screen Clipping"/>
          <p:cNvPicPr>
            <a:picLocks noChangeAspect="1"/>
          </p:cNvPicPr>
          <p:nvPr/>
        </p:nvPicPr>
        <p:blipFill>
          <a:blip r:embed="rId3"/>
          <a:stretch>
            <a:fillRect/>
          </a:stretch>
        </p:blipFill>
        <p:spPr>
          <a:xfrm>
            <a:off x="6091237" y="3424237"/>
            <a:ext cx="9526" cy="9526"/>
          </a:xfrm>
          <a:prstGeom prst="rect">
            <a:avLst/>
          </a:prstGeom>
        </p:spPr>
      </p:pic>
      <p:pic>
        <p:nvPicPr>
          <p:cNvPr id="7" name="Picture 6" descr="A child on a telephone">
            <a:extLst>
              <a:ext uri="{FF2B5EF4-FFF2-40B4-BE49-F238E27FC236}">
                <a16:creationId xmlns:a16="http://schemas.microsoft.com/office/drawing/2014/main" id="{F4FED46C-CC5E-16A7-F5E6-79196C72B2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3921" y="1020473"/>
            <a:ext cx="6650379" cy="5296751"/>
          </a:xfrm>
          <a:prstGeom prst="rect">
            <a:avLst/>
          </a:prstGeom>
        </p:spPr>
      </p:pic>
    </p:spTree>
    <p:extLst>
      <p:ext uri="{BB962C8B-B14F-4D97-AF65-F5344CB8AC3E}">
        <p14:creationId xmlns:p14="http://schemas.microsoft.com/office/powerpoint/2010/main" val="48971779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a:extLst>
            <a:ext uri="{FF2B5EF4-FFF2-40B4-BE49-F238E27FC236}">
              <a16:creationId xmlns:a16="http://schemas.microsoft.com/office/drawing/2014/main" id="{B4C17FBF-0532-0627-BE57-7D2BCE9B9FF4}"/>
            </a:ext>
          </a:extLst>
        </p:cNvPr>
        <p:cNvGrpSpPr/>
        <p:nvPr/>
      </p:nvGrpSpPr>
      <p:grpSpPr>
        <a:xfrm>
          <a:off x="0" y="0"/>
          <a:ext cx="0" cy="0"/>
          <a:chOff x="0" y="0"/>
          <a:chExt cx="0" cy="0"/>
        </a:xfrm>
      </p:grpSpPr>
      <p:sp>
        <p:nvSpPr>
          <p:cNvPr id="23" name="Freeform: Shape 22">
            <a:extLst>
              <a:ext uri="{FF2B5EF4-FFF2-40B4-BE49-F238E27FC236}">
                <a16:creationId xmlns:a16="http://schemas.microsoft.com/office/drawing/2014/main" id="{AFB8E006-425C-FCE6-F28C-C9F0B5B6F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itle 1">
            <a:extLst>
              <a:ext uri="{FF2B5EF4-FFF2-40B4-BE49-F238E27FC236}">
                <a16:creationId xmlns:a16="http://schemas.microsoft.com/office/drawing/2014/main" id="{4AD27F0C-5D3C-6920-C31A-2835F1904EC4}"/>
              </a:ext>
            </a:extLst>
          </p:cNvPr>
          <p:cNvSpPr txBox="1">
            <a:spLocks/>
          </p:cNvSpPr>
          <p:nvPr/>
        </p:nvSpPr>
        <p:spPr>
          <a:xfrm>
            <a:off x="213359" y="22715"/>
            <a:ext cx="9343095" cy="74899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3600" b="1" i="0" u="none" strike="noStrike" kern="1200" cap="none" spc="0" normalizeH="0" baseline="0" noProof="0" dirty="0">
              <a:ln>
                <a:noFill/>
              </a:ln>
              <a:solidFill>
                <a:srgbClr val="0D0DB3"/>
              </a:solidFill>
              <a:effectLst/>
              <a:uLnTx/>
              <a:uFillTx/>
              <a:latin typeface="Agency FB" panose="020B0503020202020204" pitchFamily="34" charset="0"/>
              <a:ea typeface="+mj-ea"/>
              <a:cs typeface="+mj-cs"/>
            </a:endParaRPr>
          </a:p>
        </p:txBody>
      </p:sp>
      <p:sp>
        <p:nvSpPr>
          <p:cNvPr id="8" name="TextBox 7">
            <a:extLst>
              <a:ext uri="{FF2B5EF4-FFF2-40B4-BE49-F238E27FC236}">
                <a16:creationId xmlns:a16="http://schemas.microsoft.com/office/drawing/2014/main" id="{5FF248D2-6FBB-D943-0169-47866AEC6222}"/>
              </a:ext>
            </a:extLst>
          </p:cNvPr>
          <p:cNvSpPr txBox="1"/>
          <p:nvPr/>
        </p:nvSpPr>
        <p:spPr>
          <a:xfrm>
            <a:off x="0" y="6488668"/>
            <a:ext cx="12192000"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a:ln>
                  <a:noFill/>
                </a:ln>
                <a:solidFill>
                  <a:srgbClr val="0D0DB3"/>
                </a:solidFill>
                <a:effectLst/>
                <a:uLnTx/>
                <a:uFillTx/>
                <a:latin typeface="Bahnschrift SemiCondensed" panose="020B0502040204020203" pitchFamily="34" charset="0"/>
                <a:ea typeface="+mn-ea"/>
                <a:cs typeface="Arial" panose="020B0604020202020204" pitchFamily="34" charset="0"/>
              </a:rPr>
              <a:t>1025 CAMPBELL ROAD, HOUSTON, TX 77055 / PHONE: 713-465-8323 / EMAIL: DISPATCH@SPRINGVALLEYTX.COM</a:t>
            </a:r>
          </a:p>
        </p:txBody>
      </p:sp>
      <p:pic>
        <p:nvPicPr>
          <p:cNvPr id="12" name="Picture 11" descr="Logo&#10;&#10;Description automatically generated">
            <a:extLst>
              <a:ext uri="{FF2B5EF4-FFF2-40B4-BE49-F238E27FC236}">
                <a16:creationId xmlns:a16="http://schemas.microsoft.com/office/drawing/2014/main" id="{F0839985-FEB9-CC7D-C6C2-C239CA16955F}"/>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13" name="TextBox 12">
            <a:extLst>
              <a:ext uri="{FF2B5EF4-FFF2-40B4-BE49-F238E27FC236}">
                <a16:creationId xmlns:a16="http://schemas.microsoft.com/office/drawing/2014/main" id="{B8774BB4-B322-428A-0621-EE369DAE1309}"/>
              </a:ext>
            </a:extLst>
          </p:cNvPr>
          <p:cNvSpPr txBox="1"/>
          <p:nvPr/>
        </p:nvSpPr>
        <p:spPr>
          <a:xfrm>
            <a:off x="9742062" y="3136612"/>
            <a:ext cx="2299855"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COMMUNITY MATTERS.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w="0">
                  <a:solidFill>
                    <a:prstClr val="white">
                      <a:alpha val="61000"/>
                    </a:prstClr>
                  </a:solidFill>
                </a:ln>
                <a:solidFill>
                  <a:srgbClr val="0D0DB3"/>
                </a:solidFill>
                <a:effectLst/>
                <a:uLnTx/>
                <a:uFillTx/>
                <a:latin typeface="Britannic Bold" panose="020B0903060703020204" pitchFamily="34" charset="0"/>
                <a:ea typeface="+mn-ea"/>
                <a:cs typeface="Aharoni" panose="02010803020104030203" pitchFamily="2" charset="-79"/>
              </a:rPr>
              <a:t>  WE ARE A TEAM.</a:t>
            </a:r>
          </a:p>
        </p:txBody>
      </p:sp>
      <p:pic>
        <p:nvPicPr>
          <p:cNvPr id="4" name="Picture 3" descr="A calendar with a white and red cover">
            <a:extLst>
              <a:ext uri="{FF2B5EF4-FFF2-40B4-BE49-F238E27FC236}">
                <a16:creationId xmlns:a16="http://schemas.microsoft.com/office/drawing/2014/main" id="{F0079401-44CA-7143-797E-C6BD7F62D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56964" y="4101320"/>
            <a:ext cx="2867892" cy="2266671"/>
          </a:xfrm>
          <a:prstGeom prst="rect">
            <a:avLst/>
          </a:prstGeom>
        </p:spPr>
      </p:pic>
      <p:sp>
        <p:nvSpPr>
          <p:cNvPr id="5" name="TextBox 4">
            <a:extLst>
              <a:ext uri="{FF2B5EF4-FFF2-40B4-BE49-F238E27FC236}">
                <a16:creationId xmlns:a16="http://schemas.microsoft.com/office/drawing/2014/main" id="{62BD9FE1-5E17-354A-59C5-25D9E7BC007B}"/>
              </a:ext>
            </a:extLst>
          </p:cNvPr>
          <p:cNvSpPr txBox="1"/>
          <p:nvPr/>
        </p:nvSpPr>
        <p:spPr>
          <a:xfrm>
            <a:off x="994707" y="3538988"/>
            <a:ext cx="7377546" cy="2246769"/>
          </a:xfrm>
          <a:prstGeom prst="rect">
            <a:avLst/>
          </a:prstGeom>
          <a:noFill/>
        </p:spPr>
        <p:txBody>
          <a:bodyPr wrap="square" rtlCol="0">
            <a:spAutoFit/>
          </a:bodyPr>
          <a:lstStyle/>
          <a:p>
            <a:r>
              <a:rPr lang="en-US" sz="2000" dirty="0">
                <a:solidFill>
                  <a:srgbClr val="0D0DB3"/>
                </a:solidFill>
              </a:rPr>
              <a:t>National Night Out is scheduled for Tuesday, October 7, 2025.  If you plan on hosting a neighborhood gathering in either Spring Valley Village or Hilshire Village, the police department would like to join you in building even stronger relationships between neighbors and law enforcement.  To arrange for officers to stop by your event, please contact Officer Moore at </a:t>
            </a:r>
            <a:r>
              <a:rPr lang="en-US" sz="2000" u="sng" dirty="0">
                <a:solidFill>
                  <a:srgbClr val="0D0DB3"/>
                </a:solidFill>
                <a:hlinkClick r:id="rId4" tooltip="mailto:rmoore@springvalleytx.com">
                  <a:extLst>
                    <a:ext uri="{A12FA001-AC4F-418D-AE19-62706E023703}">
                      <ahyp:hlinkClr xmlns:ahyp="http://schemas.microsoft.com/office/drawing/2018/hyperlinkcolor" val="tx"/>
                    </a:ext>
                  </a:extLst>
                </a:hlinkClick>
              </a:rPr>
              <a:t>rmoore@springvalleytx.com</a:t>
            </a:r>
            <a:r>
              <a:rPr lang="en-US" sz="2000" dirty="0">
                <a:solidFill>
                  <a:srgbClr val="0D0DB3"/>
                </a:solidFill>
              </a:rPr>
              <a:t> to coordinate it.</a:t>
            </a:r>
          </a:p>
        </p:txBody>
      </p:sp>
      <p:pic>
        <p:nvPicPr>
          <p:cNvPr id="11" name="Picture 10" descr="A logo with a bird and stars">
            <a:extLst>
              <a:ext uri="{FF2B5EF4-FFF2-40B4-BE49-F238E27FC236}">
                <a16:creationId xmlns:a16="http://schemas.microsoft.com/office/drawing/2014/main" id="{FCA681ED-7787-0555-EBD8-A35A2132D5B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4851" y="504107"/>
            <a:ext cx="4181149" cy="2551436"/>
          </a:xfrm>
          <a:prstGeom prst="rect">
            <a:avLst/>
          </a:prstGeom>
        </p:spPr>
      </p:pic>
    </p:spTree>
    <p:extLst>
      <p:ext uri="{BB962C8B-B14F-4D97-AF65-F5344CB8AC3E}">
        <p14:creationId xmlns:p14="http://schemas.microsoft.com/office/powerpoint/2010/main" val="834552818"/>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83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itle 1">
            <a:extLst>
              <a:ext uri="{FF2B5EF4-FFF2-40B4-BE49-F238E27FC236}">
                <a16:creationId xmlns:a16="http://schemas.microsoft.com/office/drawing/2014/main" id="{4BFEC660-6AAE-4008-9327-02157C1A930B}"/>
              </a:ext>
            </a:extLst>
          </p:cNvPr>
          <p:cNvSpPr txBox="1">
            <a:spLocks/>
          </p:cNvSpPr>
          <p:nvPr/>
        </p:nvSpPr>
        <p:spPr>
          <a:xfrm>
            <a:off x="1189836" y="85522"/>
            <a:ext cx="5190836" cy="545884"/>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4800" b="1" dirty="0">
                <a:solidFill>
                  <a:srgbClr val="0D0DB3"/>
                </a:solidFill>
                <a:latin typeface="Agency FB" panose="020B0503020202020204" pitchFamily="34" charset="0"/>
              </a:rPr>
              <a:t>SPRING VALLEY POLICE DEPARTMENT</a:t>
            </a:r>
            <a:r>
              <a:rPr lang="en-US" sz="2200" b="1" dirty="0">
                <a:solidFill>
                  <a:srgbClr val="0D0DB3"/>
                </a:solidFill>
                <a:latin typeface="Agency FB" panose="020B0503020202020204" pitchFamily="34" charset="0"/>
              </a:rPr>
              <a:t> </a:t>
            </a:r>
          </a:p>
        </p:txBody>
      </p:sp>
      <p:sp>
        <p:nvSpPr>
          <p:cNvPr id="15" name="Title 1">
            <a:extLst>
              <a:ext uri="{FF2B5EF4-FFF2-40B4-BE49-F238E27FC236}">
                <a16:creationId xmlns:a16="http://schemas.microsoft.com/office/drawing/2014/main" id="{29A2692B-2A30-433B-902D-01DACAEF3468}"/>
              </a:ext>
            </a:extLst>
          </p:cNvPr>
          <p:cNvSpPr txBox="1">
            <a:spLocks/>
          </p:cNvSpPr>
          <p:nvPr/>
        </p:nvSpPr>
        <p:spPr>
          <a:xfrm>
            <a:off x="998608" y="539991"/>
            <a:ext cx="5190836" cy="545884"/>
          </a:xfrm>
          <a:prstGeom prst="rect">
            <a:avLst/>
          </a:prstGeom>
        </p:spPr>
        <p:txBody>
          <a:bodyPr vert="horz" lIns="91440" tIns="45720" rIns="91440" bIns="45720" rtlCol="0" anchor="b">
            <a:normAutofit fontScale="2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pPr>
            <a:r>
              <a:rPr lang="en-US" sz="8000" b="1" dirty="0">
                <a:solidFill>
                  <a:srgbClr val="0D0DB3"/>
                </a:solidFill>
                <a:latin typeface="Agency FB" panose="020B0503020202020204" pitchFamily="34" charset="0"/>
              </a:rPr>
              <a:t>HILSHIRE VILLAGE</a:t>
            </a:r>
          </a:p>
          <a:p>
            <a:pPr>
              <a:lnSpc>
                <a:spcPct val="120000"/>
              </a:lnSpc>
            </a:pPr>
            <a:r>
              <a:rPr lang="en-US" sz="5600" b="1" dirty="0">
                <a:solidFill>
                  <a:srgbClr val="0D0DB3"/>
                </a:solidFill>
                <a:latin typeface="Agency FB" panose="020B0503020202020204" pitchFamily="34" charset="0"/>
              </a:rPr>
              <a:t>CALLS BY TYPE:    08-01-2025 THRU 08-31-2025</a:t>
            </a:r>
          </a:p>
        </p:txBody>
      </p:sp>
      <p:pic>
        <p:nvPicPr>
          <p:cNvPr id="12" name="Picture 11"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8902520" y="358464"/>
            <a:ext cx="2205559" cy="2665050"/>
          </a:xfrm>
          <a:prstGeom prst="rect">
            <a:avLst/>
          </a:prstGeom>
        </p:spPr>
      </p:pic>
      <p:sp>
        <p:nvSpPr>
          <p:cNvPr id="13" name="TextBox 12">
            <a:extLst>
              <a:ext uri="{FF2B5EF4-FFF2-40B4-BE49-F238E27FC236}">
                <a16:creationId xmlns:a16="http://schemas.microsoft.com/office/drawing/2014/main" id="{0DEA87C5-D75F-4441-A3B5-0A468EC60079}"/>
              </a:ext>
            </a:extLst>
          </p:cNvPr>
          <p:cNvSpPr txBox="1"/>
          <p:nvPr/>
        </p:nvSpPr>
        <p:spPr>
          <a:xfrm>
            <a:off x="8808224"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
        <p:nvSpPr>
          <p:cNvPr id="8" name="TextBox 7">
            <a:extLst>
              <a:ext uri="{FF2B5EF4-FFF2-40B4-BE49-F238E27FC236}">
                <a16:creationId xmlns:a16="http://schemas.microsoft.com/office/drawing/2014/main" id="{A329E084-446C-E4AB-0CCE-1835D4BB8932}"/>
              </a:ext>
            </a:extLst>
          </p:cNvPr>
          <p:cNvSpPr txBox="1"/>
          <p:nvPr/>
        </p:nvSpPr>
        <p:spPr>
          <a:xfrm>
            <a:off x="8080185" y="5858306"/>
            <a:ext cx="3850228" cy="723275"/>
          </a:xfrm>
          <a:prstGeom prst="rect">
            <a:avLst/>
          </a:prstGeom>
          <a:noFill/>
        </p:spPr>
        <p:txBody>
          <a:bodyPr wrap="square" rtlCol="0">
            <a:spAutoFit/>
          </a:bodyPr>
          <a:lstStyle/>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1025 CAMPBELL ROAD, HOUSTON, TX 77055 </a:t>
            </a:r>
          </a:p>
          <a:p>
            <a:pPr algn="ctr">
              <a:spcAft>
                <a:spcPts val="600"/>
              </a:spcAft>
            </a:pPr>
            <a:r>
              <a:rPr lang="en-US" sz="1200" b="1" dirty="0">
                <a:solidFill>
                  <a:srgbClr val="0D0DB3"/>
                </a:solidFill>
                <a:latin typeface="Bahnschrift SemiCondensed" panose="020B0502040204020203" pitchFamily="34" charset="0"/>
                <a:cs typeface="Arial" panose="020B0604020202020204" pitchFamily="34" charset="0"/>
              </a:rPr>
              <a:t> PHONE: 713-465-8323 / EMAIL: DISPATCH@SPRINGVALLEYTX.COM</a:t>
            </a:r>
          </a:p>
        </p:txBody>
      </p:sp>
      <p:pic>
        <p:nvPicPr>
          <p:cNvPr id="3" name="Picture 2" descr="Table">
            <a:extLst>
              <a:ext uri="{FF2B5EF4-FFF2-40B4-BE49-F238E27FC236}">
                <a16:creationId xmlns:a16="http://schemas.microsoft.com/office/drawing/2014/main" id="{785D4218-F8F2-202D-F720-CA758C3D04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3013" y="1540344"/>
            <a:ext cx="3934543" cy="4910783"/>
          </a:xfrm>
          <a:prstGeom prst="rect">
            <a:avLst/>
          </a:prstGeom>
        </p:spPr>
      </p:pic>
    </p:spTree>
    <p:extLst>
      <p:ext uri="{BB962C8B-B14F-4D97-AF65-F5344CB8AC3E}">
        <p14:creationId xmlns:p14="http://schemas.microsoft.com/office/powerpoint/2010/main" val="35288283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
              <a:schemeClr val="accent1">
                <a:lumMod val="5000"/>
                <a:lumOff val="95000"/>
              </a:schemeClr>
            </a:gs>
            <a:gs pos="100000">
              <a:srgbClr val="0D0DB3"/>
            </a:gs>
            <a:gs pos="72000">
              <a:schemeClr val="accent1">
                <a:lumMod val="45000"/>
                <a:lumOff val="55000"/>
              </a:schemeClr>
            </a:gs>
            <a:gs pos="100000">
              <a:schemeClr val="accent1">
                <a:lumMod val="30000"/>
                <a:lumOff val="70000"/>
              </a:schemeClr>
            </a:gs>
          </a:gsLst>
          <a:lin ang="1200000" scaled="0"/>
        </a:gra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7" name="Table 6">
            <a:extLst>
              <a:ext uri="{FF2B5EF4-FFF2-40B4-BE49-F238E27FC236}">
                <a16:creationId xmlns:a16="http://schemas.microsoft.com/office/drawing/2014/main" id="{681D1EA8-B09B-4156-B85C-F5AF9C440432}"/>
              </a:ext>
            </a:extLst>
          </p:cNvPr>
          <p:cNvGraphicFramePr>
            <a:graphicFrameLocks noGrp="1"/>
          </p:cNvGraphicFramePr>
          <p:nvPr>
            <p:extLst>
              <p:ext uri="{D42A27DB-BD31-4B8C-83A1-F6EECF244321}">
                <p14:modId xmlns:p14="http://schemas.microsoft.com/office/powerpoint/2010/main" val="452877729"/>
              </p:ext>
            </p:extLst>
          </p:nvPr>
        </p:nvGraphicFramePr>
        <p:xfrm>
          <a:off x="469095" y="1796863"/>
          <a:ext cx="6716709" cy="4066367"/>
        </p:xfrm>
        <a:graphic>
          <a:graphicData uri="http://schemas.openxmlformats.org/drawingml/2006/table">
            <a:tbl>
              <a:tblPr>
                <a:tableStyleId>{5C22544A-7EE6-4342-B048-85BDC9FD1C3A}</a:tableStyleId>
              </a:tblPr>
              <a:tblGrid>
                <a:gridCol w="2601909">
                  <a:extLst>
                    <a:ext uri="{9D8B030D-6E8A-4147-A177-3AD203B41FA5}">
                      <a16:colId xmlns:a16="http://schemas.microsoft.com/office/drawing/2014/main" val="2237848879"/>
                    </a:ext>
                  </a:extLst>
                </a:gridCol>
                <a:gridCol w="906068">
                  <a:extLst>
                    <a:ext uri="{9D8B030D-6E8A-4147-A177-3AD203B41FA5}">
                      <a16:colId xmlns:a16="http://schemas.microsoft.com/office/drawing/2014/main" val="273384134"/>
                    </a:ext>
                  </a:extLst>
                </a:gridCol>
                <a:gridCol w="1980608">
                  <a:extLst>
                    <a:ext uri="{9D8B030D-6E8A-4147-A177-3AD203B41FA5}">
                      <a16:colId xmlns:a16="http://schemas.microsoft.com/office/drawing/2014/main" val="84159168"/>
                    </a:ext>
                  </a:extLst>
                </a:gridCol>
                <a:gridCol w="280888">
                  <a:extLst>
                    <a:ext uri="{9D8B030D-6E8A-4147-A177-3AD203B41FA5}">
                      <a16:colId xmlns:a16="http://schemas.microsoft.com/office/drawing/2014/main" val="2172215736"/>
                    </a:ext>
                  </a:extLst>
                </a:gridCol>
                <a:gridCol w="947236">
                  <a:extLst>
                    <a:ext uri="{9D8B030D-6E8A-4147-A177-3AD203B41FA5}">
                      <a16:colId xmlns:a16="http://schemas.microsoft.com/office/drawing/2014/main" val="2756215705"/>
                    </a:ext>
                  </a:extLst>
                </a:gridCol>
              </a:tblGrid>
              <a:tr h="480291">
                <a:tc gridSpan="2">
                  <a:txBody>
                    <a:bodyPr/>
                    <a:lstStyle/>
                    <a:p>
                      <a:pPr algn="l" fontAlgn="ctr"/>
                      <a:r>
                        <a:rPr lang="en-US" sz="2500" b="1" u="sng" kern="1200" dirty="0">
                          <a:solidFill>
                            <a:srgbClr val="0D0DB3"/>
                          </a:solidFill>
                          <a:latin typeface="Agency FB" panose="020B0503020202020204" pitchFamily="34" charset="0"/>
                          <a:ea typeface="+mj-ea"/>
                          <a:cs typeface="+mj-cs"/>
                        </a:rPr>
                        <a:t>EMERGENCY</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algn="l" fontAlgn="ctr"/>
                      <a:r>
                        <a:rPr lang="en-US" sz="2500" b="1" u="sng" kern="1200" dirty="0">
                          <a:solidFill>
                            <a:srgbClr val="0D0DB3"/>
                          </a:solidFill>
                          <a:latin typeface="Agency FB" panose="020B0503020202020204" pitchFamily="34" charset="0"/>
                          <a:ea typeface="+mj-ea"/>
                          <a:cs typeface="+mj-cs"/>
                        </a:rPr>
                        <a:t>NON - EMERGENCY</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200" b="1"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676699342"/>
                  </a:ext>
                </a:extLst>
              </a:tr>
              <a:tr h="298991">
                <a:tc gridSpan="2">
                  <a:txBody>
                    <a:bodyPr/>
                    <a:lstStyle/>
                    <a:p>
                      <a:pPr lvl="1" algn="l" fontAlgn="ctr"/>
                      <a:r>
                        <a:rPr lang="en-US" sz="1200" u="none" strike="noStrike" dirty="0">
                          <a:solidFill>
                            <a:srgbClr val="0D0DB3"/>
                          </a:solidFill>
                          <a:effectLst/>
                        </a:rPr>
                        <a:t>911 - FOR ALL EMERGENCY</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3">
                  <a:txBody>
                    <a:bodyPr/>
                    <a:lstStyle/>
                    <a:p>
                      <a:pPr lvl="1" algn="l" fontAlgn="ctr"/>
                      <a:r>
                        <a:rPr lang="en-US" sz="1200" u="none" strike="noStrike" dirty="0">
                          <a:solidFill>
                            <a:srgbClr val="0D0DB3"/>
                          </a:solidFill>
                          <a:effectLst/>
                        </a:rPr>
                        <a:t>713-465-8323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algn="l" fontAlgn="ctr"/>
                      <a:endParaRPr lang="en-US" sz="1100" b="0" i="0" u="none" strike="noStrike" dirty="0">
                        <a:solidFill>
                          <a:srgbClr val="000000"/>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319118413"/>
                  </a:ext>
                </a:extLst>
              </a:tr>
              <a:tr h="322330">
                <a:tc gridSpan="2">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r>
                        <a:rPr lang="en-US" sz="1100" u="none" strike="noStrike" dirty="0">
                          <a:solidFill>
                            <a:srgbClr val="0D0DB3"/>
                          </a:solidFill>
                          <a:effectLst/>
                        </a:rPr>
                        <a:t>988 – NATIONAL SUICIDE &amp; MENTAL HEALTH</a:t>
                      </a: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marL="457200" marR="0" lvl="1" indent="0" algn="l" defTabSz="914400" rtl="0" eaLnBrk="1" fontAlgn="ctr" latinLnBrk="0" hangingPunct="1">
                        <a:lnSpc>
                          <a:spcPct val="100000"/>
                        </a:lnSpc>
                        <a:spcBef>
                          <a:spcPts val="0"/>
                        </a:spcBef>
                        <a:spcAft>
                          <a:spcPts val="0"/>
                        </a:spcAft>
                        <a:buClrTx/>
                        <a:buSzTx/>
                        <a:buFontTx/>
                        <a:buNone/>
                        <a:tabLst/>
                        <a:defRPr/>
                      </a:pP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442041833"/>
                  </a:ext>
                </a:extLst>
              </a:tr>
              <a:tr h="0">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ctr"/>
                      <a:endParaRPr lang="en-US" sz="11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734529278"/>
                  </a:ext>
                </a:extLst>
              </a:tr>
              <a:tr h="429794">
                <a:tc gridSpan="2">
                  <a:txBody>
                    <a:bodyPr/>
                    <a:lstStyle/>
                    <a:p>
                      <a:pPr algn="l" fontAlgn="ctr"/>
                      <a:r>
                        <a:rPr lang="en-US" sz="2500" b="1" u="sng" kern="1200" dirty="0">
                          <a:solidFill>
                            <a:srgbClr val="0D0DB3"/>
                          </a:solidFill>
                          <a:latin typeface="Agency FB" panose="020B0503020202020204" pitchFamily="34" charset="0"/>
                          <a:ea typeface="+mj-ea"/>
                          <a:cs typeface="+mj-cs"/>
                        </a:rPr>
                        <a:t>SPRING VALLEY 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gridSpan="3">
                  <a:txBody>
                    <a:bodyPr/>
                    <a:lstStyle/>
                    <a:p>
                      <a:pPr marL="0" algn="l" defTabSz="914400" rtl="0" eaLnBrk="1" fontAlgn="ctr" latinLnBrk="0" hangingPunct="1"/>
                      <a:r>
                        <a:rPr lang="en-US" sz="2500" b="1" u="sng" kern="1200" dirty="0">
                          <a:solidFill>
                            <a:srgbClr val="0D0DB3"/>
                          </a:solidFill>
                          <a:latin typeface="Agency FB" panose="020B0503020202020204" pitchFamily="34" charset="0"/>
                          <a:ea typeface="+mj-ea"/>
                          <a:cs typeface="+mj-cs"/>
                        </a:rPr>
                        <a:t>VILLAGE FIRE DEPARTMENT</a:t>
                      </a:r>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213473143"/>
                  </a:ext>
                </a:extLst>
              </a:tr>
              <a:tr h="369717">
                <a:tc>
                  <a:txBody>
                    <a:bodyPr/>
                    <a:lstStyle/>
                    <a:p>
                      <a:pPr lvl="1" algn="l" fontAlgn="b"/>
                      <a:r>
                        <a:rPr lang="en-US" sz="1200" kern="1200" dirty="0">
                          <a:solidFill>
                            <a:srgbClr val="0D0DB3"/>
                          </a:solidFill>
                          <a:effectLst/>
                          <a:latin typeface="+mn-lt"/>
                          <a:ea typeface="+mn-ea"/>
                          <a:cs typeface="+mn-cs"/>
                        </a:rPr>
                        <a:t>SPRING VALLEY - CITY HALL</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713-465-8308</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VILLAGE FIRE DEPARTMENT</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713-465-2323</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1826865085"/>
                  </a:ext>
                </a:extLst>
              </a:tr>
              <a:tr h="301658">
                <a:tc>
                  <a:txBody>
                    <a:bodyPr/>
                    <a:lstStyle/>
                    <a:p>
                      <a:pPr lvl="1" algn="l" fontAlgn="b"/>
                      <a:r>
                        <a:rPr lang="en-US" sz="1200" kern="1200" dirty="0">
                          <a:solidFill>
                            <a:srgbClr val="0D0DB3"/>
                          </a:solidFill>
                          <a:effectLst/>
                          <a:latin typeface="+mn-lt"/>
                          <a:ea typeface="+mn-ea"/>
                          <a:cs typeface="+mn-cs"/>
                        </a:rPr>
                        <a:t>SPRING VALLEY - PD</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713-465-8323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2">
                  <a:txBody>
                    <a:bodyPr/>
                    <a:lstStyle/>
                    <a:p>
                      <a:pPr lvl="1" algn="l" fontAlgn="ctr"/>
                      <a:r>
                        <a:rPr lang="en-US" sz="1200" u="none" strike="noStrike" dirty="0">
                          <a:solidFill>
                            <a:srgbClr val="0D0DB3"/>
                          </a:solidFill>
                          <a:effectLst/>
                        </a:rPr>
                        <a:t>VFD - NON-EMERGENCY </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lvl="1" algn="l" fontAlgn="ct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u="none" strike="noStrike" dirty="0">
                          <a:solidFill>
                            <a:srgbClr val="0D0DB3"/>
                          </a:solidFill>
                          <a:effectLst/>
                        </a:rPr>
                        <a:t>713-468-7941</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2266979836"/>
                  </a:ext>
                </a:extLst>
              </a:tr>
              <a:tr h="334676">
                <a:tc>
                  <a:txBody>
                    <a:bodyPr/>
                    <a:lstStyle/>
                    <a:p>
                      <a:pPr lvl="1" algn="l" fontAlgn="b"/>
                      <a:r>
                        <a:rPr lang="en-US" sz="1200" kern="1200" dirty="0">
                          <a:solidFill>
                            <a:srgbClr val="0D0DB3"/>
                          </a:solidFill>
                          <a:effectLst/>
                          <a:latin typeface="+mn-lt"/>
                          <a:ea typeface="+mn-ea"/>
                          <a:cs typeface="+mn-cs"/>
                        </a:rPr>
                        <a:t>SPRING VALLEY - PD FAX</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713-465-3135</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gridSpan="3">
                  <a:txBody>
                    <a:bodyPr/>
                    <a:lstStyle/>
                    <a:p>
                      <a:endParaRPr lang="en-US" dirty="0"/>
                    </a:p>
                  </a:txBody>
                  <a:tcPr marL="3810" marR="3810" marT="3810" marB="0" anchor="ctr">
                    <a:solidFill>
                      <a:schemeClr val="accent1">
                        <a:tint val="20000"/>
                        <a:alpha val="0"/>
                      </a:schemeClr>
                    </a:solidFill>
                  </a:tcPr>
                </a:tc>
                <a:tc hMerge="1">
                  <a:txBody>
                    <a:bodyPr/>
                    <a:lstStyle/>
                    <a:p>
                      <a:endParaRPr lang="en-US"/>
                    </a:p>
                  </a:txBody>
                  <a:tcPr/>
                </a:tc>
                <a:tc hMerge="1">
                  <a:txBody>
                    <a:bodyPr/>
                    <a:lstStyle/>
                    <a:p>
                      <a:pPr marL="0" algn="l" defTabSz="914400" rtl="0" eaLnBrk="1" fontAlgn="ctr" latinLnBrk="0" hangingPunct="1"/>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406344103"/>
                  </a:ext>
                </a:extLst>
              </a:tr>
              <a:tr h="339365">
                <a:tc>
                  <a:txBody>
                    <a:bodyPr/>
                    <a:lstStyle/>
                    <a:p>
                      <a:pPr lvl="1" algn="l" fontAlgn="b"/>
                      <a:r>
                        <a:rPr lang="en-US" sz="1200" kern="1200" dirty="0">
                          <a:solidFill>
                            <a:srgbClr val="0D0DB3"/>
                          </a:solidFill>
                          <a:effectLst/>
                          <a:latin typeface="+mn-lt"/>
                          <a:ea typeface="+mn-ea"/>
                          <a:cs typeface="+mn-cs"/>
                        </a:rPr>
                        <a:t>SPRING VALLEY - COURT</a:t>
                      </a:r>
                    </a:p>
                  </a:txBody>
                  <a:tcPr marL="3810" marR="3810" marT="3810" marB="0" anchor="ctr">
                    <a:solidFill>
                      <a:schemeClr val="accent1">
                        <a:tint val="20000"/>
                        <a:alpha val="0"/>
                      </a:schemeClr>
                    </a:solidFill>
                  </a:tcPr>
                </a:tc>
                <a:tc>
                  <a:txBody>
                    <a:bodyPr/>
                    <a:lstStyle/>
                    <a:p>
                      <a:pPr lvl="0" algn="l" fontAlgn="b"/>
                      <a:r>
                        <a:rPr lang="en-US" sz="1200" kern="1200">
                          <a:solidFill>
                            <a:srgbClr val="0D0DB3"/>
                          </a:solidFill>
                          <a:effectLst/>
                          <a:latin typeface="+mn-lt"/>
                          <a:ea typeface="+mn-ea"/>
                          <a:cs typeface="+mn-cs"/>
                        </a:rPr>
                        <a:t>713-465-0333</a:t>
                      </a:r>
                      <a:endParaRPr lang="en-US" sz="1200" kern="1200" dirty="0">
                        <a:solidFill>
                          <a:srgbClr val="0D0DB3"/>
                        </a:solidFill>
                        <a:effectLst/>
                        <a:latin typeface="+mn-lt"/>
                        <a:ea typeface="+mn-ea"/>
                        <a:cs typeface="+mn-cs"/>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rgbClr val="0066FF">
                        <a:alpha val="0"/>
                      </a:srgbClr>
                    </a:solidFill>
                  </a:tcPr>
                </a:tc>
                <a:tc gridSpan="2">
                  <a:txBody>
                    <a:bodyPr/>
                    <a:lstStyle/>
                    <a:p>
                      <a:endParaRPr lang="en-US" dirty="0"/>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1495691902"/>
                  </a:ext>
                </a:extLst>
              </a:tr>
              <a:tr h="102102">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endParaRPr lang="en-US" dirty="0"/>
                    </a:p>
                  </a:txBody>
                  <a:tcPr marL="3810" marR="3810" marT="3810" marB="0" anchor="ctr">
                    <a:solidFill>
                      <a:schemeClr val="accent1">
                        <a:tint val="20000"/>
                        <a:alpha val="0"/>
                      </a:schemeClr>
                    </a:solidFill>
                  </a:tcPr>
                </a:tc>
                <a:tc gridSpan="2">
                  <a:txBody>
                    <a:bodyPr/>
                    <a:lstStyle/>
                    <a:p>
                      <a:endParaRPr lang="en-US"/>
                    </a:p>
                  </a:txBody>
                  <a:tcPr marL="3810" marR="3810" marT="3810" marB="0" anchor="ctr">
                    <a:solidFill>
                      <a:schemeClr val="accent1">
                        <a:tint val="20000"/>
                        <a:alpha val="0"/>
                      </a:schemeClr>
                    </a:solidFill>
                  </a:tcPr>
                </a:tc>
                <a:tc hMerge="1">
                  <a:txBody>
                    <a:bodyPr/>
                    <a:lstStyle/>
                    <a:p>
                      <a:endParaRPr lang="en-US" dirty="0"/>
                    </a:p>
                  </a:txBody>
                  <a:tcPr marL="3810" marR="3810" marT="3810" marB="0" anchor="ctr">
                    <a:solidFill>
                      <a:schemeClr val="accent1">
                        <a:tint val="20000"/>
                        <a:alpha val="0"/>
                      </a:schemeClr>
                    </a:solidFill>
                  </a:tcPr>
                </a:tc>
                <a:extLst>
                  <a:ext uri="{0D108BD9-81ED-4DB2-BD59-A6C34878D82A}">
                    <a16:rowId xmlns:a16="http://schemas.microsoft.com/office/drawing/2014/main" val="2569277803"/>
                  </a:ext>
                </a:extLst>
              </a:tr>
              <a:tr h="234256">
                <a:tc gridSpan="2">
                  <a:txBody>
                    <a:bodyPr/>
                    <a:lstStyle/>
                    <a:p>
                      <a:pPr algn="l" fontAlgn="ctr"/>
                      <a:r>
                        <a:rPr lang="en-US" sz="2500" b="1" u="sng" kern="1200">
                          <a:solidFill>
                            <a:srgbClr val="0D0DB3"/>
                          </a:solidFill>
                          <a:latin typeface="Agency FB" panose="020B0503020202020204" pitchFamily="34" charset="0"/>
                          <a:ea typeface="+mj-ea"/>
                          <a:cs typeface="+mj-cs"/>
                        </a:rPr>
                        <a:t>HILSHIRE </a:t>
                      </a:r>
                      <a:r>
                        <a:rPr lang="en-US" sz="2500" b="1" u="sng" kern="1200" dirty="0">
                          <a:solidFill>
                            <a:srgbClr val="0D0DB3"/>
                          </a:solidFill>
                          <a:latin typeface="Agency FB" panose="020B0503020202020204" pitchFamily="34" charset="0"/>
                          <a:ea typeface="+mj-ea"/>
                          <a:cs typeface="+mj-cs"/>
                        </a:rPr>
                        <a:t>VILLAGE</a:t>
                      </a:r>
                    </a:p>
                  </a:txBody>
                  <a:tcPr marL="3810" marR="3810" marT="3810" marB="0" anchor="ctr">
                    <a:solidFill>
                      <a:schemeClr val="accent1">
                        <a:tint val="20000"/>
                        <a:alpha val="0"/>
                      </a:schemeClr>
                    </a:solidFill>
                  </a:tcPr>
                </a:tc>
                <a:tc hMerge="1">
                  <a:txBody>
                    <a:bodyPr/>
                    <a:lstStyle/>
                    <a:p>
                      <a:pPr algn="l" fontAlgn="ctr"/>
                      <a:endParaRPr lang="en-US" sz="2500" b="1" u="sng" kern="1200" dirty="0">
                        <a:solidFill>
                          <a:srgbClr val="0D0DB3"/>
                        </a:solidFill>
                        <a:latin typeface="Agency FB" panose="020B0503020202020204" pitchFamily="34" charset="0"/>
                        <a:ea typeface="+mj-ea"/>
                        <a:cs typeface="+mj-cs"/>
                      </a:endParaRP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3970517154"/>
                  </a:ext>
                </a:extLst>
              </a:tr>
              <a:tr h="355155">
                <a:tc>
                  <a:txBody>
                    <a:bodyPr/>
                    <a:lstStyle/>
                    <a:p>
                      <a:pPr lvl="1" algn="l" fontAlgn="ctr"/>
                      <a:r>
                        <a:rPr lang="en-US" sz="1200" u="none" strike="noStrike">
                          <a:solidFill>
                            <a:srgbClr val="0D0DB3"/>
                          </a:solidFill>
                          <a:effectLst/>
                        </a:rPr>
                        <a:t>HILSHIRE </a:t>
                      </a:r>
                      <a:r>
                        <a:rPr lang="en-US" sz="1200" u="none" strike="noStrike" dirty="0">
                          <a:solidFill>
                            <a:srgbClr val="0D0DB3"/>
                          </a:solidFill>
                          <a:effectLst/>
                        </a:rPr>
                        <a:t>VILLAGE – CITY HALL</a:t>
                      </a:r>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a:txBody>
                    <a:bodyPr/>
                    <a:lstStyle/>
                    <a:p>
                      <a:pPr lvl="0" algn="l" fontAlgn="ctr"/>
                      <a:r>
                        <a:rPr lang="en-US" sz="1200" b="0" i="0" u="none" strike="noStrike" dirty="0">
                          <a:solidFill>
                            <a:srgbClr val="0D0DB3"/>
                          </a:solidFill>
                          <a:effectLst/>
                          <a:latin typeface="Calibri" panose="020F0502020204030204" pitchFamily="34" charset="0"/>
                        </a:rPr>
                        <a:t>713-973-1779</a:t>
                      </a:r>
                    </a:p>
                  </a:txBody>
                  <a:tcPr marL="3810" marR="3810" marT="3810" marB="0" anchor="ctr">
                    <a:solidFill>
                      <a:schemeClr val="accent1">
                        <a:tint val="20000"/>
                        <a:alpha val="0"/>
                      </a:schemeClr>
                    </a:solidFill>
                  </a:tcPr>
                </a:tc>
                <a:tc>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gridSpan="2">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tc hMerge="1">
                  <a:txBody>
                    <a:bodyPr/>
                    <a:lstStyle/>
                    <a:p>
                      <a:pPr algn="l" fontAlgn="b"/>
                      <a:endParaRPr lang="en-US" sz="1200" b="0" i="0" u="none" strike="noStrike" dirty="0">
                        <a:solidFill>
                          <a:srgbClr val="0D0DB3"/>
                        </a:solidFill>
                        <a:effectLst/>
                        <a:latin typeface="Calibri" panose="020F0502020204030204" pitchFamily="34" charset="0"/>
                      </a:endParaRPr>
                    </a:p>
                  </a:txBody>
                  <a:tcPr marL="3810" marR="3810" marT="3810" marB="0" anchor="ctr">
                    <a:solidFill>
                      <a:schemeClr val="accent1">
                        <a:tint val="20000"/>
                        <a:alpha val="0"/>
                      </a:schemeClr>
                    </a:solidFill>
                  </a:tcPr>
                </a:tc>
                <a:extLst>
                  <a:ext uri="{0D108BD9-81ED-4DB2-BD59-A6C34878D82A}">
                    <a16:rowId xmlns:a16="http://schemas.microsoft.com/office/drawing/2014/main" val="472825269"/>
                  </a:ext>
                </a:extLst>
              </a:tr>
            </a:tbl>
          </a:graphicData>
        </a:graphic>
      </p:graphicFrame>
      <p:sp>
        <p:nvSpPr>
          <p:cNvPr id="12" name="Title 1">
            <a:extLst>
              <a:ext uri="{FF2B5EF4-FFF2-40B4-BE49-F238E27FC236}">
                <a16:creationId xmlns:a16="http://schemas.microsoft.com/office/drawing/2014/main" id="{0A2F2A78-6E9B-4996-9FCC-5D2758BAC0DF}"/>
              </a:ext>
            </a:extLst>
          </p:cNvPr>
          <p:cNvSpPr txBox="1">
            <a:spLocks/>
          </p:cNvSpPr>
          <p:nvPr/>
        </p:nvSpPr>
        <p:spPr>
          <a:xfrm>
            <a:off x="0" y="179173"/>
            <a:ext cx="7866845" cy="9275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solidFill>
                  <a:srgbClr val="0D0DB3"/>
                </a:solidFill>
                <a:latin typeface="Agency FB" panose="020B0503020202020204" pitchFamily="34" charset="0"/>
              </a:rPr>
              <a:t>IMPORTANT NUMBERS AT A GLANCE</a:t>
            </a:r>
            <a:endParaRPr lang="en-US" sz="4800" dirty="0">
              <a:solidFill>
                <a:srgbClr val="0D0DB3"/>
              </a:solidFill>
            </a:endParaRPr>
          </a:p>
        </p:txBody>
      </p:sp>
      <p:sp>
        <p:nvSpPr>
          <p:cNvPr id="11" name="TextBox 10">
            <a:extLst>
              <a:ext uri="{FF2B5EF4-FFF2-40B4-BE49-F238E27FC236}">
                <a16:creationId xmlns:a16="http://schemas.microsoft.com/office/drawing/2014/main" id="{CDFC3B07-72B7-45F4-88C8-087AD179AD07}"/>
              </a:ext>
            </a:extLst>
          </p:cNvPr>
          <p:cNvSpPr txBox="1"/>
          <p:nvPr/>
        </p:nvSpPr>
        <p:spPr>
          <a:xfrm>
            <a:off x="0" y="6488668"/>
            <a:ext cx="12192000" cy="338554"/>
          </a:xfrm>
          <a:prstGeom prst="rect">
            <a:avLst/>
          </a:prstGeom>
          <a:noFill/>
        </p:spPr>
        <p:txBody>
          <a:bodyPr wrap="square" rtlCol="0">
            <a:spAutoFit/>
          </a:bodyPr>
          <a:lstStyle/>
          <a:p>
            <a:pPr algn="ctr">
              <a:spcAft>
                <a:spcPts val="600"/>
              </a:spcAft>
            </a:pPr>
            <a:r>
              <a:rPr lang="en-US" sz="1600" b="1" dirty="0">
                <a:solidFill>
                  <a:srgbClr val="0D0DB3"/>
                </a:solidFill>
                <a:latin typeface="Bahnschrift SemiCondensed" panose="020B0502040204020203" pitchFamily="34" charset="0"/>
                <a:cs typeface="Arial" panose="020B0604020202020204" pitchFamily="34" charset="0"/>
              </a:rPr>
              <a:t>1025 CAMPBELL ROAD, HOUSTON, TX 77055 / PHONE: 713-465-8323 / EMAIL: DISPATCH@SPRINGVALLEYTX.COM</a:t>
            </a:r>
          </a:p>
        </p:txBody>
      </p:sp>
      <p:pic>
        <p:nvPicPr>
          <p:cNvPr id="8" name="Picture 7" descr="Logo&#10;&#10;Description automatically generated">
            <a:extLst>
              <a:ext uri="{FF2B5EF4-FFF2-40B4-BE49-F238E27FC236}">
                <a16:creationId xmlns:a16="http://schemas.microsoft.com/office/drawing/2014/main" id="{64D4F247-04AA-418D-ADF1-A30C46736041}"/>
              </a:ext>
            </a:extLst>
          </p:cNvPr>
          <p:cNvPicPr>
            <a:picLocks noChangeAspect="1"/>
          </p:cNvPicPr>
          <p:nvPr/>
        </p:nvPicPr>
        <p:blipFill rotWithShape="1">
          <a:blip r:embed="rId2">
            <a:extLst>
              <a:ext uri="{28A0092B-C50C-407E-A947-70E740481C1C}">
                <a14:useLocalDpi xmlns:a14="http://schemas.microsoft.com/office/drawing/2010/main" val="0"/>
              </a:ext>
            </a:extLst>
          </a:blip>
          <a:srcRect l="23910" t="18362" r="23914" b="18362"/>
          <a:stretch/>
        </p:blipFill>
        <p:spPr>
          <a:xfrm>
            <a:off x="9789211" y="325368"/>
            <a:ext cx="2205559" cy="2665050"/>
          </a:xfrm>
          <a:prstGeom prst="rect">
            <a:avLst/>
          </a:prstGeom>
        </p:spPr>
      </p:pic>
      <p:sp>
        <p:nvSpPr>
          <p:cNvPr id="9" name="TextBox 8">
            <a:extLst>
              <a:ext uri="{FF2B5EF4-FFF2-40B4-BE49-F238E27FC236}">
                <a16:creationId xmlns:a16="http://schemas.microsoft.com/office/drawing/2014/main" id="{0DEA87C5-D75F-4441-A3B5-0A468EC60079}"/>
              </a:ext>
            </a:extLst>
          </p:cNvPr>
          <p:cNvSpPr txBox="1"/>
          <p:nvPr/>
        </p:nvSpPr>
        <p:spPr>
          <a:xfrm>
            <a:off x="9742062" y="3136612"/>
            <a:ext cx="2299855" cy="584775"/>
          </a:xfrm>
          <a:prstGeom prst="rect">
            <a:avLst/>
          </a:prstGeom>
          <a:noFill/>
        </p:spPr>
        <p:txBody>
          <a:bodyPr wrap="square">
            <a:spAutoFit/>
          </a:bodyPr>
          <a:lstStyle/>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COMMUNITY MATTERS.</a:t>
            </a:r>
          </a:p>
          <a:p>
            <a:pPr algn="ctr"/>
            <a:r>
              <a:rPr lang="en-US" sz="1600" b="1" dirty="0">
                <a:ln w="0">
                  <a:solidFill>
                    <a:schemeClr val="tx1">
                      <a:alpha val="61000"/>
                    </a:schemeClr>
                  </a:solidFill>
                </a:ln>
                <a:solidFill>
                  <a:srgbClr val="0D0DB3"/>
                </a:solidFill>
                <a:latin typeface="Britannic Bold" panose="020B0903060703020204" pitchFamily="34" charset="0"/>
                <a:cs typeface="Aharoni" panose="02010803020104030203" pitchFamily="2" charset="-79"/>
              </a:rPr>
              <a:t>  WE ARE A TEAM.</a:t>
            </a:r>
          </a:p>
        </p:txBody>
      </p:sp>
    </p:spTree>
    <p:extLst>
      <p:ext uri="{BB962C8B-B14F-4D97-AF65-F5344CB8AC3E}">
        <p14:creationId xmlns:p14="http://schemas.microsoft.com/office/powerpoint/2010/main" val="38686256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TM03090430[[fn=Banded]]</Template>
  <TotalTime>13493</TotalTime>
  <Words>852</Words>
  <Application>Microsoft Office PowerPoint</Application>
  <PresentationFormat>Widescreen</PresentationFormat>
  <Paragraphs>99</Paragraphs>
  <Slides>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vt:i4>
      </vt:variant>
    </vt:vector>
  </HeadingPairs>
  <TitlesOfParts>
    <vt:vector size="18" baseType="lpstr">
      <vt:lpstr>Agency FB</vt:lpstr>
      <vt:lpstr>Arial</vt:lpstr>
      <vt:lpstr>Bahnschrift SemiCondensed</vt:lpstr>
      <vt:lpstr>Britannic Bold</vt:lpstr>
      <vt:lpstr>Calibri</vt:lpstr>
      <vt:lpstr>Calibri Light</vt:lpstr>
      <vt:lpstr>Impact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 VALLEY VILLAGE POLICE DEPARTMENT</dc:title>
  <dc:creator>Mai Luong</dc:creator>
  <cp:lastModifiedBy>Mark Schulze</cp:lastModifiedBy>
  <cp:revision>144</cp:revision>
  <cp:lastPrinted>2022-08-01T09:19:45Z</cp:lastPrinted>
  <dcterms:created xsi:type="dcterms:W3CDTF">2022-04-29T05:53:13Z</dcterms:created>
  <dcterms:modified xsi:type="dcterms:W3CDTF">2025-09-01T15:34:16Z</dcterms:modified>
</cp:coreProperties>
</file>